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58" r:id="rId3"/>
    <p:sldId id="260" r:id="rId4"/>
    <p:sldId id="261" r:id="rId5"/>
    <p:sldId id="262" r:id="rId6"/>
    <p:sldId id="267" r:id="rId7"/>
    <p:sldId id="266" r:id="rId8"/>
    <p:sldId id="268" r:id="rId9"/>
    <p:sldId id="269" r:id="rId10"/>
    <p:sldId id="270" r:id="rId11"/>
    <p:sldId id="276" r:id="rId12"/>
    <p:sldId id="271" r:id="rId13"/>
    <p:sldId id="275" r:id="rId14"/>
    <p:sldId id="272" r:id="rId15"/>
    <p:sldId id="277" r:id="rId16"/>
    <p:sldId id="273" r:id="rId17"/>
    <p:sldId id="274" r:id="rId18"/>
    <p:sldId id="278" r:id="rId19"/>
    <p:sldId id="279" r:id="rId20"/>
    <p:sldId id="280" r:id="rId21"/>
    <p:sldId id="281" r:id="rId22"/>
    <p:sldId id="282" r:id="rId23"/>
    <p:sldId id="283" r:id="rId24"/>
    <p:sldId id="284"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37"/>
    <p:restoredTop sz="82689"/>
  </p:normalViewPr>
  <p:slideViewPr>
    <p:cSldViewPr snapToGrid="0" snapToObjects="1">
      <p:cViewPr varScale="1">
        <p:scale>
          <a:sx n="76" d="100"/>
          <a:sy n="76" d="100"/>
        </p:scale>
        <p:origin x="232"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7B20C-E23D-2549-A661-559FEA1A0C2E}" type="datetimeFigureOut">
              <a:rPr lang="en-US" smtClean="0"/>
              <a:t>2/22/21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ED3D-CED0-3342-8F01-8366E2702467}" type="slidenum">
              <a:rPr lang="en-US" smtClean="0"/>
              <a:t>‹#›</a:t>
            </a:fld>
            <a:endParaRPr lang="en-US"/>
          </a:p>
        </p:txBody>
      </p:sp>
    </p:spTree>
    <p:extLst>
      <p:ext uri="{BB962C8B-B14F-4D97-AF65-F5344CB8AC3E}">
        <p14:creationId xmlns:p14="http://schemas.microsoft.com/office/powerpoint/2010/main" val="1834105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check how to maintain balance. </a:t>
            </a:r>
            <a:r>
              <a:rPr lang="en-US" sz="1200" b="0" i="0" u="none" strike="noStrike" kern="1200" dirty="0">
                <a:solidFill>
                  <a:schemeClr val="tx1"/>
                </a:solidFill>
                <a:effectLst/>
                <a:latin typeface="+mn-lt"/>
                <a:ea typeface="+mn-ea"/>
                <a:cs typeface="+mn-cs"/>
              </a:rPr>
              <a:t>Inserting/deleting an item in an AVL tree may require rearranging the tree to maintain height balance with the local rotation. Let’s see what a tree rotation is. </a:t>
            </a:r>
            <a:endParaRPr lang="en-US" dirty="0"/>
          </a:p>
        </p:txBody>
      </p:sp>
      <p:sp>
        <p:nvSpPr>
          <p:cNvPr id="4" name="Slide Number Placeholder 3"/>
          <p:cNvSpPr>
            <a:spLocks noGrp="1"/>
          </p:cNvSpPr>
          <p:nvPr>
            <p:ph type="sldNum" sz="quarter" idx="5"/>
          </p:nvPr>
        </p:nvSpPr>
        <p:spPr/>
        <p:txBody>
          <a:bodyPr/>
          <a:lstStyle/>
          <a:p>
            <a:fld id="{E54FED3D-CED0-3342-8F01-8366E2702467}" type="slidenum">
              <a:rPr lang="en-US" smtClean="0"/>
              <a:t>5</a:t>
            </a:fld>
            <a:endParaRPr lang="en-US"/>
          </a:p>
        </p:txBody>
      </p:sp>
    </p:spTree>
    <p:extLst>
      <p:ext uri="{BB962C8B-B14F-4D97-AF65-F5344CB8AC3E}">
        <p14:creationId xmlns:p14="http://schemas.microsoft.com/office/powerpoint/2010/main" val="3993566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BST violates the AVL height balance property. </a:t>
            </a:r>
          </a:p>
          <a:p>
            <a:r>
              <a:rPr lang="en-US" sz="1200" b="0" i="0" u="none" strike="noStrike" kern="1200" dirty="0">
                <a:solidFill>
                  <a:schemeClr val="tx1"/>
                </a:solidFill>
                <a:effectLst/>
                <a:latin typeface="+mn-lt"/>
                <a:ea typeface="+mn-ea"/>
                <a:cs typeface="+mn-cs"/>
              </a:rPr>
              <a:t>A right rotation balances the tree while maintaining the BST ordering property.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Rotating is said to be done "at" a node. Ex: Above, the rotation is at node 86.</a:t>
            </a:r>
          </a:p>
          <a:p>
            <a:endParaRPr lang="en-US" dirty="0"/>
          </a:p>
          <a:p>
            <a:r>
              <a:rPr lang="en-US" dirty="0"/>
              <a:t>There are two type of rotation, right and left. which means the rotation direction. There is no big difference between those two rotation, and we will focus on the right rotation and you can easily map it to the left rotation.</a:t>
            </a:r>
          </a:p>
        </p:txBody>
      </p:sp>
      <p:sp>
        <p:nvSpPr>
          <p:cNvPr id="4" name="Slide Number Placeholder 3"/>
          <p:cNvSpPr>
            <a:spLocks noGrp="1"/>
          </p:cNvSpPr>
          <p:nvPr>
            <p:ph type="sldNum" sz="quarter" idx="5"/>
          </p:nvPr>
        </p:nvSpPr>
        <p:spPr/>
        <p:txBody>
          <a:bodyPr/>
          <a:lstStyle/>
          <a:p>
            <a:fld id="{E54FED3D-CED0-3342-8F01-8366E2702467}" type="slidenum">
              <a:rPr lang="en-US" smtClean="0"/>
              <a:t>6</a:t>
            </a:fld>
            <a:endParaRPr lang="en-US"/>
          </a:p>
        </p:txBody>
      </p:sp>
    </p:spTree>
    <p:extLst>
      <p:ext uri="{BB962C8B-B14F-4D97-AF65-F5344CB8AC3E}">
        <p14:creationId xmlns:p14="http://schemas.microsoft.com/office/powerpoint/2010/main" val="1281298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left node has right child, in this case, we need to main the </a:t>
            </a:r>
            <a:r>
              <a:rPr lang="en-US" dirty="0" err="1"/>
              <a:t>bst</a:t>
            </a:r>
            <a:r>
              <a:rPr lang="en-US" dirty="0"/>
              <a:t> ordering. In this case. </a:t>
            </a:r>
            <a:r>
              <a:rPr lang="en-US" sz="1200" b="0" i="0" u="none" strike="noStrike" kern="1200" dirty="0">
                <a:solidFill>
                  <a:schemeClr val="tx1"/>
                </a:solidFill>
                <a:effectLst/>
                <a:latin typeface="+mn-lt"/>
                <a:ea typeface="+mn-ea"/>
                <a:cs typeface="+mn-cs"/>
              </a:rPr>
              <a:t>If right-rotating B to the root, B's former right child becomes D's left child to maintain the BST ordering property.</a:t>
            </a:r>
          </a:p>
          <a:p>
            <a:endParaRPr lang="en-US" dirty="0"/>
          </a:p>
        </p:txBody>
      </p:sp>
      <p:sp>
        <p:nvSpPr>
          <p:cNvPr id="4" name="Slide Number Placeholder 3"/>
          <p:cNvSpPr>
            <a:spLocks noGrp="1"/>
          </p:cNvSpPr>
          <p:nvPr>
            <p:ph type="sldNum" sz="quarter" idx="5"/>
          </p:nvPr>
        </p:nvSpPr>
        <p:spPr/>
        <p:txBody>
          <a:bodyPr/>
          <a:lstStyle/>
          <a:p>
            <a:fld id="{E54FED3D-CED0-3342-8F01-8366E2702467}" type="slidenum">
              <a:rPr lang="en-US" smtClean="0"/>
              <a:t>7</a:t>
            </a:fld>
            <a:endParaRPr lang="en-US"/>
          </a:p>
        </p:txBody>
      </p:sp>
    </p:spTree>
    <p:extLst>
      <p:ext uri="{BB962C8B-B14F-4D97-AF65-F5344CB8AC3E}">
        <p14:creationId xmlns:p14="http://schemas.microsoft.com/office/powerpoint/2010/main" val="653517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ED3D-CED0-3342-8F01-8366E2702467}" type="slidenum">
              <a:rPr lang="en-US" smtClean="0"/>
              <a:t>9</a:t>
            </a:fld>
            <a:endParaRPr lang="en-US"/>
          </a:p>
        </p:txBody>
      </p:sp>
    </p:spTree>
    <p:extLst>
      <p:ext uri="{BB962C8B-B14F-4D97-AF65-F5344CB8AC3E}">
        <p14:creationId xmlns:p14="http://schemas.microsoft.com/office/powerpoint/2010/main" val="306566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next, we want to look at the time complexity for insertion, as we can tell, we need to go through the tree to find the position, and rebalance the tree ascending from the new inserting node to the root. Hence, the time complexity is based on the tree’s height. Before we find the order of the growth for insertion, let’s check the relations between tree’s height and tree’s size. </a:t>
            </a:r>
          </a:p>
        </p:txBody>
      </p:sp>
      <p:sp>
        <p:nvSpPr>
          <p:cNvPr id="4" name="Slide Number Placeholder 3"/>
          <p:cNvSpPr>
            <a:spLocks noGrp="1"/>
          </p:cNvSpPr>
          <p:nvPr>
            <p:ph type="sldNum" sz="quarter" idx="5"/>
          </p:nvPr>
        </p:nvSpPr>
        <p:spPr/>
        <p:txBody>
          <a:bodyPr/>
          <a:lstStyle/>
          <a:p>
            <a:fld id="{E54FED3D-CED0-3342-8F01-8366E2702467}" type="slidenum">
              <a:rPr lang="en-US" smtClean="0"/>
              <a:t>19</a:t>
            </a:fld>
            <a:endParaRPr lang="en-US"/>
          </a:p>
        </p:txBody>
      </p:sp>
    </p:spTree>
    <p:extLst>
      <p:ext uri="{BB962C8B-B14F-4D97-AF65-F5344CB8AC3E}">
        <p14:creationId xmlns:p14="http://schemas.microsoft.com/office/powerpoint/2010/main" val="334163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ED3D-CED0-3342-8F01-8366E2702467}" type="slidenum">
              <a:rPr lang="en-US" smtClean="0"/>
              <a:t>20</a:t>
            </a:fld>
            <a:endParaRPr lang="en-US"/>
          </a:p>
        </p:txBody>
      </p:sp>
    </p:spTree>
    <p:extLst>
      <p:ext uri="{BB962C8B-B14F-4D97-AF65-F5344CB8AC3E}">
        <p14:creationId xmlns:p14="http://schemas.microsoft.com/office/powerpoint/2010/main" val="2253567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height difference between left subtree and right subtree must be smaller than 1. </a:t>
            </a:r>
          </a:p>
        </p:txBody>
      </p:sp>
      <p:sp>
        <p:nvSpPr>
          <p:cNvPr id="4" name="Slide Number Placeholder 3"/>
          <p:cNvSpPr>
            <a:spLocks noGrp="1"/>
          </p:cNvSpPr>
          <p:nvPr>
            <p:ph type="sldNum" sz="quarter" idx="5"/>
          </p:nvPr>
        </p:nvSpPr>
        <p:spPr/>
        <p:txBody>
          <a:bodyPr/>
          <a:lstStyle/>
          <a:p>
            <a:fld id="{E54FED3D-CED0-3342-8F01-8366E2702467}" type="slidenum">
              <a:rPr lang="en-US" smtClean="0"/>
              <a:t>21</a:t>
            </a:fld>
            <a:endParaRPr lang="en-US"/>
          </a:p>
        </p:txBody>
      </p:sp>
    </p:spTree>
    <p:extLst>
      <p:ext uri="{BB962C8B-B14F-4D97-AF65-F5344CB8AC3E}">
        <p14:creationId xmlns:p14="http://schemas.microsoft.com/office/powerpoint/2010/main" val="2692403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Furthermore, experiments show that AVL tree heights in practice are much closer to the minimum.</a:t>
            </a:r>
            <a:endParaRPr lang="en-US" dirty="0"/>
          </a:p>
        </p:txBody>
      </p:sp>
      <p:sp>
        <p:nvSpPr>
          <p:cNvPr id="4" name="Slide Number Placeholder 3"/>
          <p:cNvSpPr>
            <a:spLocks noGrp="1"/>
          </p:cNvSpPr>
          <p:nvPr>
            <p:ph type="sldNum" sz="quarter" idx="5"/>
          </p:nvPr>
        </p:nvSpPr>
        <p:spPr/>
        <p:txBody>
          <a:bodyPr/>
          <a:lstStyle/>
          <a:p>
            <a:fld id="{E54FED3D-CED0-3342-8F01-8366E2702467}" type="slidenum">
              <a:rPr lang="en-US" smtClean="0"/>
              <a:t>22</a:t>
            </a:fld>
            <a:endParaRPr lang="en-US"/>
          </a:p>
        </p:txBody>
      </p:sp>
    </p:spTree>
    <p:extLst>
      <p:ext uri="{BB962C8B-B14F-4D97-AF65-F5344CB8AC3E}">
        <p14:creationId xmlns:p14="http://schemas.microsoft.com/office/powerpoint/2010/main" val="104264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767E4-F5DC-4040-9331-EC80A87B66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4EA0BE-8969-8E42-86C6-8375BCB7D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2CC518-EEDA-9E49-A0FB-369C9E7A65B0}"/>
              </a:ext>
            </a:extLst>
          </p:cNvPr>
          <p:cNvSpPr>
            <a:spLocks noGrp="1"/>
          </p:cNvSpPr>
          <p:nvPr>
            <p:ph type="dt" sz="half" idx="10"/>
          </p:nvPr>
        </p:nvSpPr>
        <p:spPr/>
        <p:txBody>
          <a:bodyPr/>
          <a:lstStyle/>
          <a:p>
            <a:fld id="{C6ED5096-2DDD-F944-B884-AB2CC15371F8}" type="datetimeFigureOut">
              <a:rPr lang="en-US" smtClean="0"/>
              <a:t>2/22/21</a:t>
            </a:fld>
            <a:endParaRPr lang="en-US"/>
          </a:p>
        </p:txBody>
      </p:sp>
      <p:sp>
        <p:nvSpPr>
          <p:cNvPr id="5" name="Footer Placeholder 4">
            <a:extLst>
              <a:ext uri="{FF2B5EF4-FFF2-40B4-BE49-F238E27FC236}">
                <a16:creationId xmlns:a16="http://schemas.microsoft.com/office/drawing/2014/main" id="{8F2E0C97-4ECB-BF4C-AD93-A03E7984A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CD912-9694-3742-964D-667FEDD07B47}"/>
              </a:ext>
            </a:extLst>
          </p:cNvPr>
          <p:cNvSpPr>
            <a:spLocks noGrp="1"/>
          </p:cNvSpPr>
          <p:nvPr>
            <p:ph type="sldNum" sz="quarter" idx="12"/>
          </p:nvPr>
        </p:nvSpPr>
        <p:spPr/>
        <p:txBody>
          <a:bodyPr/>
          <a:lstStyle/>
          <a:p>
            <a:fld id="{04173384-453E-254D-84B4-B812DADC8C9A}" type="slidenum">
              <a:rPr lang="en-US" smtClean="0"/>
              <a:t>‹#›</a:t>
            </a:fld>
            <a:endParaRPr lang="en-US"/>
          </a:p>
        </p:txBody>
      </p:sp>
    </p:spTree>
    <p:extLst>
      <p:ext uri="{BB962C8B-B14F-4D97-AF65-F5344CB8AC3E}">
        <p14:creationId xmlns:p14="http://schemas.microsoft.com/office/powerpoint/2010/main" val="57862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3C38-1E0A-0247-A20D-761CF0F57D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60504F-934A-604C-923A-C481C3C290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855DF-4A56-E649-B733-37CBB69F347F}"/>
              </a:ext>
            </a:extLst>
          </p:cNvPr>
          <p:cNvSpPr>
            <a:spLocks noGrp="1"/>
          </p:cNvSpPr>
          <p:nvPr>
            <p:ph type="dt" sz="half" idx="10"/>
          </p:nvPr>
        </p:nvSpPr>
        <p:spPr/>
        <p:txBody>
          <a:bodyPr/>
          <a:lstStyle/>
          <a:p>
            <a:fld id="{C6ED5096-2DDD-F944-B884-AB2CC15371F8}" type="datetimeFigureOut">
              <a:rPr lang="en-US" smtClean="0"/>
              <a:t>2/22/21</a:t>
            </a:fld>
            <a:endParaRPr lang="en-US"/>
          </a:p>
        </p:txBody>
      </p:sp>
      <p:sp>
        <p:nvSpPr>
          <p:cNvPr id="5" name="Footer Placeholder 4">
            <a:extLst>
              <a:ext uri="{FF2B5EF4-FFF2-40B4-BE49-F238E27FC236}">
                <a16:creationId xmlns:a16="http://schemas.microsoft.com/office/drawing/2014/main" id="{68BE83FC-91B5-D34E-9716-1B23899E7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8D86A-055E-454E-BE96-6B4D11D09162}"/>
              </a:ext>
            </a:extLst>
          </p:cNvPr>
          <p:cNvSpPr>
            <a:spLocks noGrp="1"/>
          </p:cNvSpPr>
          <p:nvPr>
            <p:ph type="sldNum" sz="quarter" idx="12"/>
          </p:nvPr>
        </p:nvSpPr>
        <p:spPr/>
        <p:txBody>
          <a:bodyPr/>
          <a:lstStyle/>
          <a:p>
            <a:fld id="{04173384-453E-254D-84B4-B812DADC8C9A}" type="slidenum">
              <a:rPr lang="en-US" smtClean="0"/>
              <a:t>‹#›</a:t>
            </a:fld>
            <a:endParaRPr lang="en-US"/>
          </a:p>
        </p:txBody>
      </p:sp>
    </p:spTree>
    <p:extLst>
      <p:ext uri="{BB962C8B-B14F-4D97-AF65-F5344CB8AC3E}">
        <p14:creationId xmlns:p14="http://schemas.microsoft.com/office/powerpoint/2010/main" val="81278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06FBF2-3D2F-254A-931B-5D5E2275A1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F828FB-E0CA-D246-A49E-FFECF0A5C0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B6AB3-4C8D-844D-83B9-6D78F651B697}"/>
              </a:ext>
            </a:extLst>
          </p:cNvPr>
          <p:cNvSpPr>
            <a:spLocks noGrp="1"/>
          </p:cNvSpPr>
          <p:nvPr>
            <p:ph type="dt" sz="half" idx="10"/>
          </p:nvPr>
        </p:nvSpPr>
        <p:spPr/>
        <p:txBody>
          <a:bodyPr/>
          <a:lstStyle/>
          <a:p>
            <a:fld id="{C6ED5096-2DDD-F944-B884-AB2CC15371F8}" type="datetimeFigureOut">
              <a:rPr lang="en-US" smtClean="0"/>
              <a:t>2/22/21</a:t>
            </a:fld>
            <a:endParaRPr lang="en-US"/>
          </a:p>
        </p:txBody>
      </p:sp>
      <p:sp>
        <p:nvSpPr>
          <p:cNvPr id="5" name="Footer Placeholder 4">
            <a:extLst>
              <a:ext uri="{FF2B5EF4-FFF2-40B4-BE49-F238E27FC236}">
                <a16:creationId xmlns:a16="http://schemas.microsoft.com/office/drawing/2014/main" id="{B4D1C3F8-88EF-F14E-A325-3075568C6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B4992-201F-2342-B0BE-5D4A8EA04354}"/>
              </a:ext>
            </a:extLst>
          </p:cNvPr>
          <p:cNvSpPr>
            <a:spLocks noGrp="1"/>
          </p:cNvSpPr>
          <p:nvPr>
            <p:ph type="sldNum" sz="quarter" idx="12"/>
          </p:nvPr>
        </p:nvSpPr>
        <p:spPr/>
        <p:txBody>
          <a:bodyPr/>
          <a:lstStyle/>
          <a:p>
            <a:fld id="{04173384-453E-254D-84B4-B812DADC8C9A}" type="slidenum">
              <a:rPr lang="en-US" smtClean="0"/>
              <a:t>‹#›</a:t>
            </a:fld>
            <a:endParaRPr lang="en-US"/>
          </a:p>
        </p:txBody>
      </p:sp>
    </p:spTree>
    <p:extLst>
      <p:ext uri="{BB962C8B-B14F-4D97-AF65-F5344CB8AC3E}">
        <p14:creationId xmlns:p14="http://schemas.microsoft.com/office/powerpoint/2010/main" val="48419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65DB-7969-7541-AA6F-2BBB592C5B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D36009-4C83-2749-AE04-E21F2A3024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C9B0C-AD80-F34D-AA6E-1CDBF9442711}"/>
              </a:ext>
            </a:extLst>
          </p:cNvPr>
          <p:cNvSpPr>
            <a:spLocks noGrp="1"/>
          </p:cNvSpPr>
          <p:nvPr>
            <p:ph type="dt" sz="half" idx="10"/>
          </p:nvPr>
        </p:nvSpPr>
        <p:spPr/>
        <p:txBody>
          <a:bodyPr/>
          <a:lstStyle/>
          <a:p>
            <a:fld id="{C6ED5096-2DDD-F944-B884-AB2CC15371F8}" type="datetimeFigureOut">
              <a:rPr lang="en-US" smtClean="0"/>
              <a:t>2/22/21</a:t>
            </a:fld>
            <a:endParaRPr lang="en-US"/>
          </a:p>
        </p:txBody>
      </p:sp>
      <p:sp>
        <p:nvSpPr>
          <p:cNvPr id="5" name="Footer Placeholder 4">
            <a:extLst>
              <a:ext uri="{FF2B5EF4-FFF2-40B4-BE49-F238E27FC236}">
                <a16:creationId xmlns:a16="http://schemas.microsoft.com/office/drawing/2014/main" id="{A1E4D647-0B88-BD41-A625-94CCA272A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4D9DD-F8E3-B845-9833-A2D47BEF3788}"/>
              </a:ext>
            </a:extLst>
          </p:cNvPr>
          <p:cNvSpPr>
            <a:spLocks noGrp="1"/>
          </p:cNvSpPr>
          <p:nvPr>
            <p:ph type="sldNum" sz="quarter" idx="12"/>
          </p:nvPr>
        </p:nvSpPr>
        <p:spPr/>
        <p:txBody>
          <a:bodyPr/>
          <a:lstStyle/>
          <a:p>
            <a:fld id="{04173384-453E-254D-84B4-B812DADC8C9A}" type="slidenum">
              <a:rPr lang="en-US" smtClean="0"/>
              <a:t>‹#›</a:t>
            </a:fld>
            <a:endParaRPr lang="en-US"/>
          </a:p>
        </p:txBody>
      </p:sp>
    </p:spTree>
    <p:extLst>
      <p:ext uri="{BB962C8B-B14F-4D97-AF65-F5344CB8AC3E}">
        <p14:creationId xmlns:p14="http://schemas.microsoft.com/office/powerpoint/2010/main" val="362331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94A7-2C13-774F-BCEA-6A4900E9E0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0DEA5D-E992-964A-9FE3-F9BD3AABBA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EE60CE-499E-4E4B-B3C7-600F30188D1A}"/>
              </a:ext>
            </a:extLst>
          </p:cNvPr>
          <p:cNvSpPr>
            <a:spLocks noGrp="1"/>
          </p:cNvSpPr>
          <p:nvPr>
            <p:ph type="dt" sz="half" idx="10"/>
          </p:nvPr>
        </p:nvSpPr>
        <p:spPr/>
        <p:txBody>
          <a:bodyPr/>
          <a:lstStyle/>
          <a:p>
            <a:fld id="{C6ED5096-2DDD-F944-B884-AB2CC15371F8}" type="datetimeFigureOut">
              <a:rPr lang="en-US" smtClean="0"/>
              <a:t>2/22/21</a:t>
            </a:fld>
            <a:endParaRPr lang="en-US"/>
          </a:p>
        </p:txBody>
      </p:sp>
      <p:sp>
        <p:nvSpPr>
          <p:cNvPr id="5" name="Footer Placeholder 4">
            <a:extLst>
              <a:ext uri="{FF2B5EF4-FFF2-40B4-BE49-F238E27FC236}">
                <a16:creationId xmlns:a16="http://schemas.microsoft.com/office/drawing/2014/main" id="{93C19678-1952-FC40-9168-7D6EA004B3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2BB303-90B5-D94A-A4DD-657C70CE2A06}"/>
              </a:ext>
            </a:extLst>
          </p:cNvPr>
          <p:cNvSpPr>
            <a:spLocks noGrp="1"/>
          </p:cNvSpPr>
          <p:nvPr>
            <p:ph type="sldNum" sz="quarter" idx="12"/>
          </p:nvPr>
        </p:nvSpPr>
        <p:spPr/>
        <p:txBody>
          <a:bodyPr/>
          <a:lstStyle/>
          <a:p>
            <a:fld id="{04173384-453E-254D-84B4-B812DADC8C9A}" type="slidenum">
              <a:rPr lang="en-US" smtClean="0"/>
              <a:t>‹#›</a:t>
            </a:fld>
            <a:endParaRPr lang="en-US"/>
          </a:p>
        </p:txBody>
      </p:sp>
    </p:spTree>
    <p:extLst>
      <p:ext uri="{BB962C8B-B14F-4D97-AF65-F5344CB8AC3E}">
        <p14:creationId xmlns:p14="http://schemas.microsoft.com/office/powerpoint/2010/main" val="2404819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B8CF-AE5C-744F-9737-55C8CCA4A4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0ECE0F-7CAA-BF46-A2C9-015F7FBE32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737955-FDE9-664F-9D12-533EE31AB3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F670C-3761-5941-ABC1-5FA5C2ACF966}"/>
              </a:ext>
            </a:extLst>
          </p:cNvPr>
          <p:cNvSpPr>
            <a:spLocks noGrp="1"/>
          </p:cNvSpPr>
          <p:nvPr>
            <p:ph type="dt" sz="half" idx="10"/>
          </p:nvPr>
        </p:nvSpPr>
        <p:spPr/>
        <p:txBody>
          <a:bodyPr/>
          <a:lstStyle/>
          <a:p>
            <a:fld id="{C6ED5096-2DDD-F944-B884-AB2CC15371F8}" type="datetimeFigureOut">
              <a:rPr lang="en-US" smtClean="0"/>
              <a:t>2/22/21</a:t>
            </a:fld>
            <a:endParaRPr lang="en-US"/>
          </a:p>
        </p:txBody>
      </p:sp>
      <p:sp>
        <p:nvSpPr>
          <p:cNvPr id="6" name="Footer Placeholder 5">
            <a:extLst>
              <a:ext uri="{FF2B5EF4-FFF2-40B4-BE49-F238E27FC236}">
                <a16:creationId xmlns:a16="http://schemas.microsoft.com/office/drawing/2014/main" id="{F1BB93EF-ADFA-8640-87A0-F49183ABF4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B6DE09-1571-4543-966D-3B78D3B3E14B}"/>
              </a:ext>
            </a:extLst>
          </p:cNvPr>
          <p:cNvSpPr>
            <a:spLocks noGrp="1"/>
          </p:cNvSpPr>
          <p:nvPr>
            <p:ph type="sldNum" sz="quarter" idx="12"/>
          </p:nvPr>
        </p:nvSpPr>
        <p:spPr/>
        <p:txBody>
          <a:bodyPr/>
          <a:lstStyle/>
          <a:p>
            <a:fld id="{04173384-453E-254D-84B4-B812DADC8C9A}" type="slidenum">
              <a:rPr lang="en-US" smtClean="0"/>
              <a:t>‹#›</a:t>
            </a:fld>
            <a:endParaRPr lang="en-US"/>
          </a:p>
        </p:txBody>
      </p:sp>
    </p:spTree>
    <p:extLst>
      <p:ext uri="{BB962C8B-B14F-4D97-AF65-F5344CB8AC3E}">
        <p14:creationId xmlns:p14="http://schemas.microsoft.com/office/powerpoint/2010/main" val="461392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8641-9B47-5F4C-AC1F-129C2DCE8B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023F5D-9F7D-DE4D-9B0F-78FA1CCA63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15F13D-FA10-2646-9AF2-1C55F78E41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01F9F7-676C-CE4E-B70B-1C17654355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93932B-2672-504F-94C2-7FA165D941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D295FF-525E-7E44-BCDA-71CDF52CF5C0}"/>
              </a:ext>
            </a:extLst>
          </p:cNvPr>
          <p:cNvSpPr>
            <a:spLocks noGrp="1"/>
          </p:cNvSpPr>
          <p:nvPr>
            <p:ph type="dt" sz="half" idx="10"/>
          </p:nvPr>
        </p:nvSpPr>
        <p:spPr/>
        <p:txBody>
          <a:bodyPr/>
          <a:lstStyle/>
          <a:p>
            <a:fld id="{C6ED5096-2DDD-F944-B884-AB2CC15371F8}" type="datetimeFigureOut">
              <a:rPr lang="en-US" smtClean="0"/>
              <a:t>2/22/21</a:t>
            </a:fld>
            <a:endParaRPr lang="en-US"/>
          </a:p>
        </p:txBody>
      </p:sp>
      <p:sp>
        <p:nvSpPr>
          <p:cNvPr id="8" name="Footer Placeholder 7">
            <a:extLst>
              <a:ext uri="{FF2B5EF4-FFF2-40B4-BE49-F238E27FC236}">
                <a16:creationId xmlns:a16="http://schemas.microsoft.com/office/drawing/2014/main" id="{9F693866-2E12-D54B-BF9D-7AA40E528D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313E53-019E-1749-AB60-0D9A0FE71E5A}"/>
              </a:ext>
            </a:extLst>
          </p:cNvPr>
          <p:cNvSpPr>
            <a:spLocks noGrp="1"/>
          </p:cNvSpPr>
          <p:nvPr>
            <p:ph type="sldNum" sz="quarter" idx="12"/>
          </p:nvPr>
        </p:nvSpPr>
        <p:spPr/>
        <p:txBody>
          <a:bodyPr/>
          <a:lstStyle/>
          <a:p>
            <a:fld id="{04173384-453E-254D-84B4-B812DADC8C9A}" type="slidenum">
              <a:rPr lang="en-US" smtClean="0"/>
              <a:t>‹#›</a:t>
            </a:fld>
            <a:endParaRPr lang="en-US"/>
          </a:p>
        </p:txBody>
      </p:sp>
    </p:spTree>
    <p:extLst>
      <p:ext uri="{BB962C8B-B14F-4D97-AF65-F5344CB8AC3E}">
        <p14:creationId xmlns:p14="http://schemas.microsoft.com/office/powerpoint/2010/main" val="4255855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2F315-8FC8-4C43-89DC-ABD44B3877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9B479A-ACD0-1641-B024-6CFBEEC83A3D}"/>
              </a:ext>
            </a:extLst>
          </p:cNvPr>
          <p:cNvSpPr>
            <a:spLocks noGrp="1"/>
          </p:cNvSpPr>
          <p:nvPr>
            <p:ph type="dt" sz="half" idx="10"/>
          </p:nvPr>
        </p:nvSpPr>
        <p:spPr/>
        <p:txBody>
          <a:bodyPr/>
          <a:lstStyle/>
          <a:p>
            <a:fld id="{C6ED5096-2DDD-F944-B884-AB2CC15371F8}" type="datetimeFigureOut">
              <a:rPr lang="en-US" smtClean="0"/>
              <a:t>2/22/21</a:t>
            </a:fld>
            <a:endParaRPr lang="en-US"/>
          </a:p>
        </p:txBody>
      </p:sp>
      <p:sp>
        <p:nvSpPr>
          <p:cNvPr id="4" name="Footer Placeholder 3">
            <a:extLst>
              <a:ext uri="{FF2B5EF4-FFF2-40B4-BE49-F238E27FC236}">
                <a16:creationId xmlns:a16="http://schemas.microsoft.com/office/drawing/2014/main" id="{989F46C3-D8E9-544B-BAF9-7115800A7A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57F5CC-8021-A043-8763-3ADE68AF4E0C}"/>
              </a:ext>
            </a:extLst>
          </p:cNvPr>
          <p:cNvSpPr>
            <a:spLocks noGrp="1"/>
          </p:cNvSpPr>
          <p:nvPr>
            <p:ph type="sldNum" sz="quarter" idx="12"/>
          </p:nvPr>
        </p:nvSpPr>
        <p:spPr/>
        <p:txBody>
          <a:bodyPr/>
          <a:lstStyle/>
          <a:p>
            <a:fld id="{04173384-453E-254D-84B4-B812DADC8C9A}" type="slidenum">
              <a:rPr lang="en-US" smtClean="0"/>
              <a:t>‹#›</a:t>
            </a:fld>
            <a:endParaRPr lang="en-US"/>
          </a:p>
        </p:txBody>
      </p:sp>
    </p:spTree>
    <p:extLst>
      <p:ext uri="{BB962C8B-B14F-4D97-AF65-F5344CB8AC3E}">
        <p14:creationId xmlns:p14="http://schemas.microsoft.com/office/powerpoint/2010/main" val="1040156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621CA0-4279-D247-A686-5202A173EA11}"/>
              </a:ext>
            </a:extLst>
          </p:cNvPr>
          <p:cNvSpPr>
            <a:spLocks noGrp="1"/>
          </p:cNvSpPr>
          <p:nvPr>
            <p:ph type="dt" sz="half" idx="10"/>
          </p:nvPr>
        </p:nvSpPr>
        <p:spPr/>
        <p:txBody>
          <a:bodyPr/>
          <a:lstStyle/>
          <a:p>
            <a:fld id="{C6ED5096-2DDD-F944-B884-AB2CC15371F8}" type="datetimeFigureOut">
              <a:rPr lang="en-US" smtClean="0"/>
              <a:t>2/22/21</a:t>
            </a:fld>
            <a:endParaRPr lang="en-US"/>
          </a:p>
        </p:txBody>
      </p:sp>
      <p:sp>
        <p:nvSpPr>
          <p:cNvPr id="3" name="Footer Placeholder 2">
            <a:extLst>
              <a:ext uri="{FF2B5EF4-FFF2-40B4-BE49-F238E27FC236}">
                <a16:creationId xmlns:a16="http://schemas.microsoft.com/office/drawing/2014/main" id="{5F93A2D7-0C4F-A444-A5F9-394E6FC9A3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17BF9-0B6A-5546-9BB5-0E08CC48A665}"/>
              </a:ext>
            </a:extLst>
          </p:cNvPr>
          <p:cNvSpPr>
            <a:spLocks noGrp="1"/>
          </p:cNvSpPr>
          <p:nvPr>
            <p:ph type="sldNum" sz="quarter" idx="12"/>
          </p:nvPr>
        </p:nvSpPr>
        <p:spPr/>
        <p:txBody>
          <a:bodyPr/>
          <a:lstStyle/>
          <a:p>
            <a:fld id="{04173384-453E-254D-84B4-B812DADC8C9A}" type="slidenum">
              <a:rPr lang="en-US" smtClean="0"/>
              <a:t>‹#›</a:t>
            </a:fld>
            <a:endParaRPr lang="en-US"/>
          </a:p>
        </p:txBody>
      </p:sp>
    </p:spTree>
    <p:extLst>
      <p:ext uri="{BB962C8B-B14F-4D97-AF65-F5344CB8AC3E}">
        <p14:creationId xmlns:p14="http://schemas.microsoft.com/office/powerpoint/2010/main" val="765191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4229-A97F-BF46-8D9E-381DDF566B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A4AEA9-330B-884A-A636-BEE403A7D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65A371-8BFF-6445-9316-619D5B8AF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562D2E-1A93-D54C-A852-47BBA7021CFB}"/>
              </a:ext>
            </a:extLst>
          </p:cNvPr>
          <p:cNvSpPr>
            <a:spLocks noGrp="1"/>
          </p:cNvSpPr>
          <p:nvPr>
            <p:ph type="dt" sz="half" idx="10"/>
          </p:nvPr>
        </p:nvSpPr>
        <p:spPr/>
        <p:txBody>
          <a:bodyPr/>
          <a:lstStyle/>
          <a:p>
            <a:fld id="{C6ED5096-2DDD-F944-B884-AB2CC15371F8}" type="datetimeFigureOut">
              <a:rPr lang="en-US" smtClean="0"/>
              <a:t>2/22/21</a:t>
            </a:fld>
            <a:endParaRPr lang="en-US"/>
          </a:p>
        </p:txBody>
      </p:sp>
      <p:sp>
        <p:nvSpPr>
          <p:cNvPr id="6" name="Footer Placeholder 5">
            <a:extLst>
              <a:ext uri="{FF2B5EF4-FFF2-40B4-BE49-F238E27FC236}">
                <a16:creationId xmlns:a16="http://schemas.microsoft.com/office/drawing/2014/main" id="{6D674674-1785-224A-A63E-01404B6E8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4AA3C-7CE5-0940-9732-9FDCF15B5141}"/>
              </a:ext>
            </a:extLst>
          </p:cNvPr>
          <p:cNvSpPr>
            <a:spLocks noGrp="1"/>
          </p:cNvSpPr>
          <p:nvPr>
            <p:ph type="sldNum" sz="quarter" idx="12"/>
          </p:nvPr>
        </p:nvSpPr>
        <p:spPr/>
        <p:txBody>
          <a:bodyPr/>
          <a:lstStyle/>
          <a:p>
            <a:fld id="{04173384-453E-254D-84B4-B812DADC8C9A}" type="slidenum">
              <a:rPr lang="en-US" smtClean="0"/>
              <a:t>‹#›</a:t>
            </a:fld>
            <a:endParaRPr lang="en-US"/>
          </a:p>
        </p:txBody>
      </p:sp>
    </p:spTree>
    <p:extLst>
      <p:ext uri="{BB962C8B-B14F-4D97-AF65-F5344CB8AC3E}">
        <p14:creationId xmlns:p14="http://schemas.microsoft.com/office/powerpoint/2010/main" val="4126292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1A16-C023-2447-A1FB-3241E07D8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D16D94-AFC6-DB4D-84E6-D30B7CD2A7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551DE9-B5C8-264D-8E5D-7150657777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1AF3FA-6148-3C4F-ACCB-208DF1ED7289}"/>
              </a:ext>
            </a:extLst>
          </p:cNvPr>
          <p:cNvSpPr>
            <a:spLocks noGrp="1"/>
          </p:cNvSpPr>
          <p:nvPr>
            <p:ph type="dt" sz="half" idx="10"/>
          </p:nvPr>
        </p:nvSpPr>
        <p:spPr/>
        <p:txBody>
          <a:bodyPr/>
          <a:lstStyle/>
          <a:p>
            <a:fld id="{C6ED5096-2DDD-F944-B884-AB2CC15371F8}" type="datetimeFigureOut">
              <a:rPr lang="en-US" smtClean="0"/>
              <a:t>2/22/21</a:t>
            </a:fld>
            <a:endParaRPr lang="en-US"/>
          </a:p>
        </p:txBody>
      </p:sp>
      <p:sp>
        <p:nvSpPr>
          <p:cNvPr id="6" name="Footer Placeholder 5">
            <a:extLst>
              <a:ext uri="{FF2B5EF4-FFF2-40B4-BE49-F238E27FC236}">
                <a16:creationId xmlns:a16="http://schemas.microsoft.com/office/drawing/2014/main" id="{5FD24839-C4A5-6145-A30E-E497B79CF8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32D49-799F-D74E-A41B-1BDF5F1BA928}"/>
              </a:ext>
            </a:extLst>
          </p:cNvPr>
          <p:cNvSpPr>
            <a:spLocks noGrp="1"/>
          </p:cNvSpPr>
          <p:nvPr>
            <p:ph type="sldNum" sz="quarter" idx="12"/>
          </p:nvPr>
        </p:nvSpPr>
        <p:spPr/>
        <p:txBody>
          <a:bodyPr/>
          <a:lstStyle/>
          <a:p>
            <a:fld id="{04173384-453E-254D-84B4-B812DADC8C9A}" type="slidenum">
              <a:rPr lang="en-US" smtClean="0"/>
              <a:t>‹#›</a:t>
            </a:fld>
            <a:endParaRPr lang="en-US"/>
          </a:p>
        </p:txBody>
      </p:sp>
    </p:spTree>
    <p:extLst>
      <p:ext uri="{BB962C8B-B14F-4D97-AF65-F5344CB8AC3E}">
        <p14:creationId xmlns:p14="http://schemas.microsoft.com/office/powerpoint/2010/main" val="3742311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D917E-CB93-DC49-86B3-F05FFD82C6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058978-8ED7-DD48-9212-C50C7A652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AAD6D-9577-A04D-8799-665EB822EE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D5096-2DDD-F944-B884-AB2CC15371F8}" type="datetimeFigureOut">
              <a:rPr lang="en-US" smtClean="0"/>
              <a:t>2/22/21</a:t>
            </a:fld>
            <a:endParaRPr lang="en-US"/>
          </a:p>
        </p:txBody>
      </p:sp>
      <p:sp>
        <p:nvSpPr>
          <p:cNvPr id="5" name="Footer Placeholder 4">
            <a:extLst>
              <a:ext uri="{FF2B5EF4-FFF2-40B4-BE49-F238E27FC236}">
                <a16:creationId xmlns:a16="http://schemas.microsoft.com/office/drawing/2014/main" id="{ACCF0C0F-21C6-AE4E-A013-FEEF174B49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4D576-8A33-A24C-9AFC-D3CB4FA20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173384-453E-254D-84B4-B812DADC8C9A}" type="slidenum">
              <a:rPr lang="en-US" smtClean="0"/>
              <a:t>‹#›</a:t>
            </a:fld>
            <a:endParaRPr lang="en-US"/>
          </a:p>
        </p:txBody>
      </p:sp>
    </p:spTree>
    <p:extLst>
      <p:ext uri="{BB962C8B-B14F-4D97-AF65-F5344CB8AC3E}">
        <p14:creationId xmlns:p14="http://schemas.microsoft.com/office/powerpoint/2010/main" val="3420387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11.png"/><Relationship Id="rId5" Type="http://schemas.openxmlformats.org/officeDocument/2006/relationships/hyperlink" Target="https://www.cs.usfca.edu/~galles/visualization/BST.html" TargetMode="External"/><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Sunlit path through an almond orchard">
            <a:extLst>
              <a:ext uri="{FF2B5EF4-FFF2-40B4-BE49-F238E27FC236}">
                <a16:creationId xmlns:a16="http://schemas.microsoft.com/office/drawing/2014/main" id="{3280BE05-1EC9-4838-B915-0F5086D2933C}"/>
              </a:ext>
            </a:extLst>
          </p:cNvPr>
          <p:cNvPicPr>
            <a:picLocks noChangeAspect="1"/>
          </p:cNvPicPr>
          <p:nvPr/>
        </p:nvPicPr>
        <p:blipFill rotWithShape="1">
          <a:blip r:embed="rId2"/>
          <a:srcRect b="1573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 name="Title 1">
            <a:extLst>
              <a:ext uri="{FF2B5EF4-FFF2-40B4-BE49-F238E27FC236}">
                <a16:creationId xmlns:a16="http://schemas.microsoft.com/office/drawing/2014/main" id="{1882A1DF-102D-0D4F-B3B4-7EE292D97800}"/>
              </a:ext>
            </a:extLst>
          </p:cNvPr>
          <p:cNvSpPr>
            <a:spLocks noGrp="1"/>
          </p:cNvSpPr>
          <p:nvPr>
            <p:ph type="ctrTitle"/>
          </p:nvPr>
        </p:nvSpPr>
        <p:spPr>
          <a:xfrm>
            <a:off x="2197100" y="1089025"/>
            <a:ext cx="7797800" cy="1532951"/>
          </a:xfrm>
        </p:spPr>
        <p:txBody>
          <a:bodyPr>
            <a:normAutofit/>
          </a:bodyPr>
          <a:lstStyle/>
          <a:p>
            <a:r>
              <a:rPr lang="en-US">
                <a:solidFill>
                  <a:srgbClr val="FFFFFF"/>
                </a:solidFill>
              </a:rPr>
              <a:t>AVL: A balanced tree</a:t>
            </a:r>
          </a:p>
        </p:txBody>
      </p:sp>
      <p:sp>
        <p:nvSpPr>
          <p:cNvPr id="3" name="Subtitle 2">
            <a:extLst>
              <a:ext uri="{FF2B5EF4-FFF2-40B4-BE49-F238E27FC236}">
                <a16:creationId xmlns:a16="http://schemas.microsoft.com/office/drawing/2014/main" id="{78001922-D64D-3F4D-8AE7-4915934B099D}"/>
              </a:ext>
            </a:extLst>
          </p:cNvPr>
          <p:cNvSpPr>
            <a:spLocks noGrp="1"/>
          </p:cNvSpPr>
          <p:nvPr>
            <p:ph type="subTitle" idx="1"/>
          </p:nvPr>
        </p:nvSpPr>
        <p:spPr>
          <a:xfrm>
            <a:off x="3308350" y="4248000"/>
            <a:ext cx="5575300" cy="1520975"/>
          </a:xfrm>
        </p:spPr>
        <p:txBody>
          <a:bodyPr>
            <a:normAutofit/>
          </a:bodyPr>
          <a:lstStyle/>
          <a:p>
            <a:r>
              <a:rPr lang="en-US" dirty="0">
                <a:solidFill>
                  <a:srgbClr val="FFFFFF">
                    <a:alpha val="80000"/>
                  </a:srgbClr>
                </a:solidFill>
              </a:rPr>
              <a:t>Which is named after inventors </a:t>
            </a:r>
            <a:r>
              <a:rPr lang="en-US" b="1" dirty="0">
                <a:solidFill>
                  <a:srgbClr val="FFFFFF">
                    <a:alpha val="80000"/>
                  </a:srgbClr>
                </a:solidFill>
              </a:rPr>
              <a:t>A</a:t>
            </a:r>
            <a:r>
              <a:rPr lang="en-US" dirty="0">
                <a:solidFill>
                  <a:srgbClr val="FFFFFF">
                    <a:alpha val="80000"/>
                  </a:srgbClr>
                </a:solidFill>
              </a:rPr>
              <a:t>delson-</a:t>
            </a:r>
            <a:r>
              <a:rPr lang="en-US" b="1" dirty="0" err="1">
                <a:solidFill>
                  <a:srgbClr val="FFFFFF">
                    <a:alpha val="80000"/>
                  </a:srgbClr>
                </a:solidFill>
              </a:rPr>
              <a:t>V</a:t>
            </a:r>
            <a:r>
              <a:rPr lang="en-US" dirty="0" err="1">
                <a:solidFill>
                  <a:srgbClr val="FFFFFF">
                    <a:alpha val="80000"/>
                  </a:srgbClr>
                </a:solidFill>
              </a:rPr>
              <a:t>elsky</a:t>
            </a:r>
            <a:r>
              <a:rPr lang="en-US" dirty="0">
                <a:solidFill>
                  <a:srgbClr val="FFFFFF">
                    <a:alpha val="80000"/>
                  </a:srgbClr>
                </a:solidFill>
              </a:rPr>
              <a:t> and </a:t>
            </a:r>
            <a:r>
              <a:rPr lang="en-US" b="1" dirty="0">
                <a:solidFill>
                  <a:srgbClr val="FFFFFF">
                    <a:alpha val="80000"/>
                  </a:srgbClr>
                </a:solidFill>
              </a:rPr>
              <a:t>L</a:t>
            </a:r>
            <a:r>
              <a:rPr lang="en-US" dirty="0">
                <a:solidFill>
                  <a:srgbClr val="FFFFFF">
                    <a:alpha val="80000"/>
                  </a:srgbClr>
                </a:solidFill>
              </a:rPr>
              <a:t>andis</a:t>
            </a:r>
          </a:p>
        </p:txBody>
      </p:sp>
      <p:sp>
        <p:nvSpPr>
          <p:cNvPr id="6" name="TextBox 5">
            <a:extLst>
              <a:ext uri="{FF2B5EF4-FFF2-40B4-BE49-F238E27FC236}">
                <a16:creationId xmlns:a16="http://schemas.microsoft.com/office/drawing/2014/main" id="{A8D5E5A2-3F51-0B4E-B8B6-FB97C2D7DCB1}"/>
              </a:ext>
            </a:extLst>
          </p:cNvPr>
          <p:cNvSpPr txBox="1"/>
          <p:nvPr/>
        </p:nvSpPr>
        <p:spPr>
          <a:xfrm>
            <a:off x="7431960" y="6314006"/>
            <a:ext cx="4599401" cy="369332"/>
          </a:xfrm>
          <a:prstGeom prst="rect">
            <a:avLst/>
          </a:prstGeom>
          <a:noFill/>
        </p:spPr>
        <p:txBody>
          <a:bodyPr wrap="none" rtlCol="0">
            <a:spAutoFit/>
          </a:bodyPr>
          <a:lstStyle/>
          <a:p>
            <a:pPr>
              <a:spcAft>
                <a:spcPts val="600"/>
              </a:spcAft>
            </a:pPr>
            <a:r>
              <a:rPr lang="en-US" dirty="0"/>
              <a:t>Present for CS 253 2021 Spring, by Ting Li</a:t>
            </a:r>
            <a:endParaRPr lang="en-US"/>
          </a:p>
        </p:txBody>
      </p:sp>
    </p:spTree>
    <p:extLst>
      <p:ext uri="{BB962C8B-B14F-4D97-AF65-F5344CB8AC3E}">
        <p14:creationId xmlns:p14="http://schemas.microsoft.com/office/powerpoint/2010/main" val="1433865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7C1B5-1C54-EB46-BD93-52AF1E490378}"/>
              </a:ext>
            </a:extLst>
          </p:cNvPr>
          <p:cNvSpPr>
            <a:spLocks noGrp="1"/>
          </p:cNvSpPr>
          <p:nvPr>
            <p:ph type="title"/>
          </p:nvPr>
        </p:nvSpPr>
        <p:spPr/>
        <p:txBody>
          <a:bodyPr/>
          <a:lstStyle/>
          <a:p>
            <a:r>
              <a:rPr lang="en-US" dirty="0"/>
              <a:t>AVL tree balancing </a:t>
            </a:r>
          </a:p>
        </p:txBody>
      </p:sp>
      <p:sp>
        <p:nvSpPr>
          <p:cNvPr id="3" name="Content Placeholder 2">
            <a:extLst>
              <a:ext uri="{FF2B5EF4-FFF2-40B4-BE49-F238E27FC236}">
                <a16:creationId xmlns:a16="http://schemas.microsoft.com/office/drawing/2014/main" id="{B43BC592-3E0A-9240-9C67-78E4A0A1D1F3}"/>
              </a:ext>
            </a:extLst>
          </p:cNvPr>
          <p:cNvSpPr>
            <a:spLocks noGrp="1"/>
          </p:cNvSpPr>
          <p:nvPr>
            <p:ph idx="1"/>
          </p:nvPr>
        </p:nvSpPr>
        <p:spPr/>
        <p:txBody>
          <a:bodyPr/>
          <a:lstStyle/>
          <a:p>
            <a:r>
              <a:rPr lang="en-US" dirty="0"/>
              <a:t>When an AVL tree node has a balance factor of 2 or -2, which only occurs after an insertion or removal, the node must be rebalanced via rotations. </a:t>
            </a:r>
          </a:p>
        </p:txBody>
      </p:sp>
    </p:spTree>
    <p:extLst>
      <p:ext uri="{BB962C8B-B14F-4D97-AF65-F5344CB8AC3E}">
        <p14:creationId xmlns:p14="http://schemas.microsoft.com/office/powerpoint/2010/main" val="36658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978C0-AABD-9545-B628-F0900815E5FB}"/>
              </a:ext>
            </a:extLst>
          </p:cNvPr>
          <p:cNvSpPr>
            <a:spLocks noGrp="1"/>
          </p:cNvSpPr>
          <p:nvPr>
            <p:ph type="title"/>
          </p:nvPr>
        </p:nvSpPr>
        <p:spPr/>
        <p:txBody>
          <a:bodyPr/>
          <a:lstStyle/>
          <a:p>
            <a:r>
              <a:rPr lang="en-US" dirty="0"/>
              <a:t>A demo of those four imbalanced cases</a:t>
            </a:r>
          </a:p>
        </p:txBody>
      </p:sp>
      <p:pic>
        <p:nvPicPr>
          <p:cNvPr id="4" name="Screen Recording 2021-02-21 at 9.10.24 PM" descr="Screen Recording 2021-02-21 at 9.10.24 PM">
            <a:hlinkClick r:id="" action="ppaction://media"/>
            <a:extLst>
              <a:ext uri="{FF2B5EF4-FFF2-40B4-BE49-F238E27FC236}">
                <a16:creationId xmlns:a16="http://schemas.microsoft.com/office/drawing/2014/main" id="{DF2F5148-557C-CA4D-99CC-7241BCDA6FB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46413" y="1825625"/>
            <a:ext cx="6099175" cy="4351338"/>
          </a:xfrm>
        </p:spPr>
      </p:pic>
    </p:spTree>
    <p:extLst>
      <p:ext uri="{BB962C8B-B14F-4D97-AF65-F5344CB8AC3E}">
        <p14:creationId xmlns:p14="http://schemas.microsoft.com/office/powerpoint/2010/main" val="96854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DD70-5C33-C147-A750-5F33812C017B}"/>
              </a:ext>
            </a:extLst>
          </p:cNvPr>
          <p:cNvSpPr>
            <a:spLocks noGrp="1"/>
          </p:cNvSpPr>
          <p:nvPr>
            <p:ph type="title"/>
          </p:nvPr>
        </p:nvSpPr>
        <p:spPr/>
        <p:txBody>
          <a:bodyPr/>
          <a:lstStyle/>
          <a:p>
            <a:r>
              <a:rPr lang="en-US" dirty="0"/>
              <a:t>Single rotations</a:t>
            </a:r>
          </a:p>
        </p:txBody>
      </p:sp>
      <p:sp>
        <p:nvSpPr>
          <p:cNvPr id="3" name="Content Placeholder 2">
            <a:extLst>
              <a:ext uri="{FF2B5EF4-FFF2-40B4-BE49-F238E27FC236}">
                <a16:creationId xmlns:a16="http://schemas.microsoft.com/office/drawing/2014/main" id="{7EBF57F4-FA1A-D341-8E45-B773F5CA965F}"/>
              </a:ext>
            </a:extLst>
          </p:cNvPr>
          <p:cNvSpPr>
            <a:spLocks noGrp="1"/>
          </p:cNvSpPr>
          <p:nvPr>
            <p:ph idx="1"/>
          </p:nvPr>
        </p:nvSpPr>
        <p:spPr>
          <a:xfrm>
            <a:off x="4259800" y="6307613"/>
            <a:ext cx="3672397" cy="370523"/>
          </a:xfrm>
        </p:spPr>
        <p:txBody>
          <a:bodyPr>
            <a:normAutofit/>
          </a:bodyPr>
          <a:lstStyle/>
          <a:p>
            <a:pPr marL="0" indent="0">
              <a:buNone/>
            </a:pPr>
            <a:r>
              <a:rPr lang="en-US" sz="2000" dirty="0"/>
              <a:t>Picture from Goodrich’s slides </a:t>
            </a:r>
          </a:p>
        </p:txBody>
      </p:sp>
      <p:pic>
        <p:nvPicPr>
          <p:cNvPr id="4" name="Picture 3" descr="Shape, line chart, polygon&#10;&#10;Description automatically generated">
            <a:extLst>
              <a:ext uri="{FF2B5EF4-FFF2-40B4-BE49-F238E27FC236}">
                <a16:creationId xmlns:a16="http://schemas.microsoft.com/office/drawing/2014/main" id="{99EAE4F0-AAE8-8A4C-B424-BF4269009243}"/>
              </a:ext>
            </a:extLst>
          </p:cNvPr>
          <p:cNvPicPr>
            <a:picLocks noChangeAspect="1"/>
          </p:cNvPicPr>
          <p:nvPr/>
        </p:nvPicPr>
        <p:blipFill>
          <a:blip r:embed="rId2"/>
          <a:stretch>
            <a:fillRect/>
          </a:stretch>
        </p:blipFill>
        <p:spPr>
          <a:xfrm>
            <a:off x="2804603" y="1690688"/>
            <a:ext cx="6582793" cy="4351338"/>
          </a:xfrm>
          <a:prstGeom prst="rect">
            <a:avLst/>
          </a:prstGeom>
        </p:spPr>
      </p:pic>
      <p:sp>
        <p:nvSpPr>
          <p:cNvPr id="5" name="Rounded Rectangle 4">
            <a:extLst>
              <a:ext uri="{FF2B5EF4-FFF2-40B4-BE49-F238E27FC236}">
                <a16:creationId xmlns:a16="http://schemas.microsoft.com/office/drawing/2014/main" id="{1410D45B-39BE-064B-82DF-6AC88CE57BFB}"/>
              </a:ext>
            </a:extLst>
          </p:cNvPr>
          <p:cNvSpPr/>
          <p:nvPr/>
        </p:nvSpPr>
        <p:spPr>
          <a:xfrm>
            <a:off x="6907638" y="5584826"/>
            <a:ext cx="7620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sp>
        <p:nvSpPr>
          <p:cNvPr id="6" name="Rounded Rectangle 5">
            <a:extLst>
              <a:ext uri="{FF2B5EF4-FFF2-40B4-BE49-F238E27FC236}">
                <a16:creationId xmlns:a16="http://schemas.microsoft.com/office/drawing/2014/main" id="{0F51C302-C667-254B-A365-FE7128E34E65}"/>
              </a:ext>
            </a:extLst>
          </p:cNvPr>
          <p:cNvSpPr/>
          <p:nvPr/>
        </p:nvSpPr>
        <p:spPr>
          <a:xfrm>
            <a:off x="7619996" y="5584826"/>
            <a:ext cx="7620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sp>
        <p:nvSpPr>
          <p:cNvPr id="7" name="Rounded Rectangle 6">
            <a:extLst>
              <a:ext uri="{FF2B5EF4-FFF2-40B4-BE49-F238E27FC236}">
                <a16:creationId xmlns:a16="http://schemas.microsoft.com/office/drawing/2014/main" id="{15B740F7-BEA7-A543-84C0-8B33F5A0FC41}"/>
              </a:ext>
            </a:extLst>
          </p:cNvPr>
          <p:cNvSpPr/>
          <p:nvPr/>
        </p:nvSpPr>
        <p:spPr>
          <a:xfrm>
            <a:off x="8381996" y="5584826"/>
            <a:ext cx="7620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3</a:t>
            </a:r>
          </a:p>
        </p:txBody>
      </p:sp>
      <p:sp>
        <p:nvSpPr>
          <p:cNvPr id="8" name="Rounded Rectangle 7">
            <a:extLst>
              <a:ext uri="{FF2B5EF4-FFF2-40B4-BE49-F238E27FC236}">
                <a16:creationId xmlns:a16="http://schemas.microsoft.com/office/drawing/2014/main" id="{3AA93082-28CE-554D-A686-E30791674D1B}"/>
              </a:ext>
            </a:extLst>
          </p:cNvPr>
          <p:cNvSpPr/>
          <p:nvPr/>
        </p:nvSpPr>
        <p:spPr>
          <a:xfrm>
            <a:off x="6195279" y="5417665"/>
            <a:ext cx="7620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0</a:t>
            </a:r>
          </a:p>
        </p:txBody>
      </p:sp>
    </p:spTree>
    <p:extLst>
      <p:ext uri="{BB962C8B-B14F-4D97-AF65-F5344CB8AC3E}">
        <p14:creationId xmlns:p14="http://schemas.microsoft.com/office/powerpoint/2010/main" val="1280805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7DBD-9B7A-D840-AE8F-9661EA0C0F00}"/>
              </a:ext>
            </a:extLst>
          </p:cNvPr>
          <p:cNvSpPr>
            <a:spLocks noGrp="1"/>
          </p:cNvSpPr>
          <p:nvPr>
            <p:ph type="title"/>
          </p:nvPr>
        </p:nvSpPr>
        <p:spPr/>
        <p:txBody>
          <a:bodyPr/>
          <a:lstStyle/>
          <a:p>
            <a:r>
              <a:rPr lang="en-US" dirty="0"/>
              <a:t>When single rotation doesn’t work</a:t>
            </a:r>
          </a:p>
        </p:txBody>
      </p:sp>
      <p:pic>
        <p:nvPicPr>
          <p:cNvPr id="5" name="Content Placeholder 4" descr="Diagram, shape&#10;&#10;Description automatically generated">
            <a:extLst>
              <a:ext uri="{FF2B5EF4-FFF2-40B4-BE49-F238E27FC236}">
                <a16:creationId xmlns:a16="http://schemas.microsoft.com/office/drawing/2014/main" id="{53B6BE21-FFF3-4E49-9C27-94A929088E29}"/>
              </a:ext>
            </a:extLst>
          </p:cNvPr>
          <p:cNvPicPr>
            <a:picLocks noGrp="1" noChangeAspect="1"/>
          </p:cNvPicPr>
          <p:nvPr>
            <p:ph idx="1"/>
          </p:nvPr>
        </p:nvPicPr>
        <p:blipFill>
          <a:blip r:embed="rId2"/>
          <a:stretch>
            <a:fillRect/>
          </a:stretch>
        </p:blipFill>
        <p:spPr>
          <a:xfrm>
            <a:off x="687337" y="1873250"/>
            <a:ext cx="4406900" cy="3111500"/>
          </a:xfrm>
        </p:spPr>
      </p:pic>
      <p:pic>
        <p:nvPicPr>
          <p:cNvPr id="7" name="Picture 6" descr="Shape&#10;&#10;Description automatically generated">
            <a:extLst>
              <a:ext uri="{FF2B5EF4-FFF2-40B4-BE49-F238E27FC236}">
                <a16:creationId xmlns:a16="http://schemas.microsoft.com/office/drawing/2014/main" id="{64EC7B5F-B94E-2247-A1F0-F655F757B801}"/>
              </a:ext>
            </a:extLst>
          </p:cNvPr>
          <p:cNvPicPr>
            <a:picLocks noChangeAspect="1"/>
          </p:cNvPicPr>
          <p:nvPr/>
        </p:nvPicPr>
        <p:blipFill>
          <a:blip r:embed="rId3"/>
          <a:stretch>
            <a:fillRect/>
          </a:stretch>
        </p:blipFill>
        <p:spPr>
          <a:xfrm>
            <a:off x="6411963" y="2721610"/>
            <a:ext cx="5092700" cy="3213100"/>
          </a:xfrm>
          <a:prstGeom prst="rect">
            <a:avLst/>
          </a:prstGeom>
        </p:spPr>
      </p:pic>
      <p:sp>
        <p:nvSpPr>
          <p:cNvPr id="8" name="TextBox 7">
            <a:extLst>
              <a:ext uri="{FF2B5EF4-FFF2-40B4-BE49-F238E27FC236}">
                <a16:creationId xmlns:a16="http://schemas.microsoft.com/office/drawing/2014/main" id="{DB148640-5A7F-264D-B1AE-569BA2989BD7}"/>
              </a:ext>
            </a:extLst>
          </p:cNvPr>
          <p:cNvSpPr txBox="1"/>
          <p:nvPr/>
        </p:nvSpPr>
        <p:spPr>
          <a:xfrm>
            <a:off x="8183880" y="5934710"/>
            <a:ext cx="2311210" cy="369332"/>
          </a:xfrm>
          <a:prstGeom prst="rect">
            <a:avLst/>
          </a:prstGeom>
          <a:noFill/>
        </p:spPr>
        <p:txBody>
          <a:bodyPr wrap="none" rtlCol="0">
            <a:spAutoFit/>
          </a:bodyPr>
          <a:lstStyle/>
          <a:p>
            <a:r>
              <a:rPr lang="en-US" dirty="0"/>
              <a:t>Using double rotations</a:t>
            </a:r>
          </a:p>
        </p:txBody>
      </p:sp>
    </p:spTree>
    <p:extLst>
      <p:ext uri="{BB962C8B-B14F-4D97-AF65-F5344CB8AC3E}">
        <p14:creationId xmlns:p14="http://schemas.microsoft.com/office/powerpoint/2010/main" val="3389730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2C08-19B0-3142-ACBA-4C30EBD51395}"/>
              </a:ext>
            </a:extLst>
          </p:cNvPr>
          <p:cNvSpPr>
            <a:spLocks noGrp="1"/>
          </p:cNvSpPr>
          <p:nvPr>
            <p:ph type="title"/>
          </p:nvPr>
        </p:nvSpPr>
        <p:spPr/>
        <p:txBody>
          <a:bodyPr/>
          <a:lstStyle/>
          <a:p>
            <a:r>
              <a:rPr lang="en-US" dirty="0"/>
              <a:t>Double rotations</a:t>
            </a:r>
          </a:p>
        </p:txBody>
      </p:sp>
      <p:pic>
        <p:nvPicPr>
          <p:cNvPr id="5" name="Content Placeholder 4" descr="A picture containing text, outdoor&#10;&#10;Description automatically generated">
            <a:extLst>
              <a:ext uri="{FF2B5EF4-FFF2-40B4-BE49-F238E27FC236}">
                <a16:creationId xmlns:a16="http://schemas.microsoft.com/office/drawing/2014/main" id="{5681A76D-E45A-CB49-B677-93E2753F43E4}"/>
              </a:ext>
            </a:extLst>
          </p:cNvPr>
          <p:cNvPicPr>
            <a:picLocks noGrp="1" noChangeAspect="1"/>
          </p:cNvPicPr>
          <p:nvPr>
            <p:ph idx="1"/>
          </p:nvPr>
        </p:nvPicPr>
        <p:blipFill>
          <a:blip r:embed="rId2"/>
          <a:stretch>
            <a:fillRect/>
          </a:stretch>
        </p:blipFill>
        <p:spPr>
          <a:xfrm>
            <a:off x="2657666" y="1690688"/>
            <a:ext cx="6876668" cy="4351338"/>
          </a:xfrm>
        </p:spPr>
      </p:pic>
      <p:sp>
        <p:nvSpPr>
          <p:cNvPr id="6" name="Content Placeholder 2">
            <a:extLst>
              <a:ext uri="{FF2B5EF4-FFF2-40B4-BE49-F238E27FC236}">
                <a16:creationId xmlns:a16="http://schemas.microsoft.com/office/drawing/2014/main" id="{6F93AC92-0E14-044F-A31C-C6F5EA87FAD1}"/>
              </a:ext>
            </a:extLst>
          </p:cNvPr>
          <p:cNvSpPr txBox="1">
            <a:spLocks/>
          </p:cNvSpPr>
          <p:nvPr/>
        </p:nvSpPr>
        <p:spPr>
          <a:xfrm>
            <a:off x="4259800" y="6307613"/>
            <a:ext cx="3672397" cy="370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Picture from Goodrich’s slides </a:t>
            </a:r>
            <a:endParaRPr lang="en-US" sz="2000" dirty="0"/>
          </a:p>
        </p:txBody>
      </p:sp>
    </p:spTree>
    <p:extLst>
      <p:ext uri="{BB962C8B-B14F-4D97-AF65-F5344CB8AC3E}">
        <p14:creationId xmlns:p14="http://schemas.microsoft.com/office/powerpoint/2010/main" val="2134567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2F9E-7057-2741-85E7-F0DA16D8690F}"/>
              </a:ext>
            </a:extLst>
          </p:cNvPr>
          <p:cNvSpPr>
            <a:spLocks noGrp="1"/>
          </p:cNvSpPr>
          <p:nvPr>
            <p:ph type="title"/>
          </p:nvPr>
        </p:nvSpPr>
        <p:spPr/>
        <p:txBody>
          <a:bodyPr/>
          <a:lstStyle/>
          <a:p>
            <a:r>
              <a:rPr lang="en-US" dirty="0"/>
              <a:t>Summary for four imbalanced cases</a:t>
            </a:r>
          </a:p>
        </p:txBody>
      </p:sp>
      <p:pic>
        <p:nvPicPr>
          <p:cNvPr id="4" name="Picture 3" descr="Scatter chart&#10;&#10;Description automatically generated">
            <a:extLst>
              <a:ext uri="{FF2B5EF4-FFF2-40B4-BE49-F238E27FC236}">
                <a16:creationId xmlns:a16="http://schemas.microsoft.com/office/drawing/2014/main" id="{3CCDEBCA-B7EA-B147-8022-EBAFA4D5BAB2}"/>
              </a:ext>
            </a:extLst>
          </p:cNvPr>
          <p:cNvPicPr>
            <a:picLocks noChangeAspect="1"/>
          </p:cNvPicPr>
          <p:nvPr/>
        </p:nvPicPr>
        <p:blipFill>
          <a:blip r:embed="rId2"/>
          <a:stretch>
            <a:fillRect/>
          </a:stretch>
        </p:blipFill>
        <p:spPr>
          <a:xfrm>
            <a:off x="1443990" y="1690688"/>
            <a:ext cx="9029700" cy="4648200"/>
          </a:xfrm>
          <a:prstGeom prst="rect">
            <a:avLst/>
          </a:prstGeom>
        </p:spPr>
      </p:pic>
    </p:spTree>
    <p:extLst>
      <p:ext uri="{BB962C8B-B14F-4D97-AF65-F5344CB8AC3E}">
        <p14:creationId xmlns:p14="http://schemas.microsoft.com/office/powerpoint/2010/main" val="1234304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5D99-F3AB-864E-886F-FFBDDBCCBD75}"/>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6617D32-AB75-DC4B-BE89-0071D27821DB}"/>
              </a:ext>
            </a:extLst>
          </p:cNvPr>
          <p:cNvSpPr>
            <a:spLocks noGrp="1"/>
          </p:cNvSpPr>
          <p:nvPr>
            <p:ph idx="1"/>
          </p:nvPr>
        </p:nvSpPr>
        <p:spPr/>
        <p:txBody>
          <a:bodyPr/>
          <a:lstStyle/>
          <a:p>
            <a:r>
              <a:rPr lang="en-US" dirty="0"/>
              <a:t>Given the following BST violating the AVL height balance property:</a:t>
            </a:r>
          </a:p>
          <a:p>
            <a:endParaRPr lang="en-US" dirty="0"/>
          </a:p>
          <a:p>
            <a:endParaRPr lang="en-US" dirty="0"/>
          </a:p>
          <a:p>
            <a:endParaRPr lang="en-US" dirty="0"/>
          </a:p>
          <a:p>
            <a:endParaRPr lang="en-US" dirty="0"/>
          </a:p>
          <a:p>
            <a:endParaRPr lang="en-US" dirty="0"/>
          </a:p>
          <a:p>
            <a:r>
              <a:rPr lang="en-US" dirty="0"/>
              <a:t>at which node does a rotation conduct? </a:t>
            </a:r>
          </a:p>
        </p:txBody>
      </p:sp>
      <p:pic>
        <p:nvPicPr>
          <p:cNvPr id="5" name="Picture 4" descr="Diagram&#10;&#10;Description automatically generated">
            <a:extLst>
              <a:ext uri="{FF2B5EF4-FFF2-40B4-BE49-F238E27FC236}">
                <a16:creationId xmlns:a16="http://schemas.microsoft.com/office/drawing/2014/main" id="{C3BE8035-1198-B14A-96EA-697F0B6EAC9D}"/>
              </a:ext>
            </a:extLst>
          </p:cNvPr>
          <p:cNvPicPr>
            <a:picLocks noChangeAspect="1"/>
          </p:cNvPicPr>
          <p:nvPr/>
        </p:nvPicPr>
        <p:blipFill>
          <a:blip r:embed="rId2"/>
          <a:stretch>
            <a:fillRect/>
          </a:stretch>
        </p:blipFill>
        <p:spPr>
          <a:xfrm>
            <a:off x="3920490" y="2556510"/>
            <a:ext cx="3162300" cy="2171700"/>
          </a:xfrm>
          <a:prstGeom prst="rect">
            <a:avLst/>
          </a:prstGeom>
        </p:spPr>
      </p:pic>
    </p:spTree>
    <p:extLst>
      <p:ext uri="{BB962C8B-B14F-4D97-AF65-F5344CB8AC3E}">
        <p14:creationId xmlns:p14="http://schemas.microsoft.com/office/powerpoint/2010/main" val="4224461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90388-EFE2-2747-BDB1-012577A8487D}"/>
              </a:ext>
            </a:extLst>
          </p:cNvPr>
          <p:cNvSpPr>
            <a:spLocks noGrp="1"/>
          </p:cNvSpPr>
          <p:nvPr>
            <p:ph type="title"/>
          </p:nvPr>
        </p:nvSpPr>
        <p:spPr/>
        <p:txBody>
          <a:bodyPr/>
          <a:lstStyle/>
          <a:p>
            <a:r>
              <a:rPr lang="en-US" dirty="0"/>
              <a:t>AVL Insertion</a:t>
            </a:r>
          </a:p>
        </p:txBody>
      </p:sp>
      <p:sp>
        <p:nvSpPr>
          <p:cNvPr id="3" name="Content Placeholder 2">
            <a:extLst>
              <a:ext uri="{FF2B5EF4-FFF2-40B4-BE49-F238E27FC236}">
                <a16:creationId xmlns:a16="http://schemas.microsoft.com/office/drawing/2014/main" id="{AEF6DCDC-5C8B-6B41-AB5D-BD739706769C}"/>
              </a:ext>
            </a:extLst>
          </p:cNvPr>
          <p:cNvSpPr>
            <a:spLocks noGrp="1"/>
          </p:cNvSpPr>
          <p:nvPr>
            <p:ph idx="1"/>
          </p:nvPr>
        </p:nvSpPr>
        <p:spPr/>
        <p:txBody>
          <a:bodyPr/>
          <a:lstStyle/>
          <a:p>
            <a:r>
              <a:rPr lang="en-US" dirty="0"/>
              <a:t>Insertion is as in a binary search tree always done by expanding an external node.</a:t>
            </a:r>
          </a:p>
          <a:p>
            <a:r>
              <a:rPr lang="en-US" dirty="0"/>
              <a:t> After inserting a node, all ancestors of the inserted node, from the parent up to the root, are rebalanced. </a:t>
            </a:r>
          </a:p>
          <a:p>
            <a:r>
              <a:rPr lang="en-US" dirty="0"/>
              <a:t>A node is rebalanced by first computing the node's balance factor, then performing rotations if the balance factor is outside of the range [-1,1].</a:t>
            </a:r>
          </a:p>
          <a:p>
            <a:endParaRPr lang="en-US" dirty="0"/>
          </a:p>
        </p:txBody>
      </p:sp>
    </p:spTree>
    <p:extLst>
      <p:ext uri="{BB962C8B-B14F-4D97-AF65-F5344CB8AC3E}">
        <p14:creationId xmlns:p14="http://schemas.microsoft.com/office/powerpoint/2010/main" val="1922997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7C95-F59F-A544-B34C-B06B5477F9FC}"/>
              </a:ext>
            </a:extLst>
          </p:cNvPr>
          <p:cNvSpPr>
            <a:spLocks noGrp="1"/>
          </p:cNvSpPr>
          <p:nvPr>
            <p:ph type="title"/>
          </p:nvPr>
        </p:nvSpPr>
        <p:spPr/>
        <p:txBody>
          <a:bodyPr/>
          <a:lstStyle/>
          <a:p>
            <a:r>
              <a:rPr lang="en-US" dirty="0"/>
              <a:t>AVL example: Phone book</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1B0A1C1B-7604-054D-922D-A221FDADCBE5}"/>
              </a:ext>
            </a:extLst>
          </p:cNvPr>
          <p:cNvPicPr>
            <a:picLocks noGrp="1" noChangeAspect="1"/>
          </p:cNvPicPr>
          <p:nvPr>
            <p:ph idx="1"/>
          </p:nvPr>
        </p:nvPicPr>
        <p:blipFill>
          <a:blip r:embed="rId2"/>
          <a:stretch>
            <a:fillRect/>
          </a:stretch>
        </p:blipFill>
        <p:spPr>
          <a:xfrm>
            <a:off x="678540" y="2125444"/>
            <a:ext cx="941451" cy="1325563"/>
          </a:xfrm>
        </p:spPr>
      </p:pic>
      <p:pic>
        <p:nvPicPr>
          <p:cNvPr id="7" name="Picture 6" descr="Diagram&#10;&#10;Description automatically generated">
            <a:extLst>
              <a:ext uri="{FF2B5EF4-FFF2-40B4-BE49-F238E27FC236}">
                <a16:creationId xmlns:a16="http://schemas.microsoft.com/office/drawing/2014/main" id="{76A0C877-0039-2341-8C75-F91C0E6CE094}"/>
              </a:ext>
            </a:extLst>
          </p:cNvPr>
          <p:cNvPicPr>
            <a:picLocks noChangeAspect="1"/>
          </p:cNvPicPr>
          <p:nvPr/>
        </p:nvPicPr>
        <p:blipFill>
          <a:blip r:embed="rId3"/>
          <a:stretch>
            <a:fillRect/>
          </a:stretch>
        </p:blipFill>
        <p:spPr>
          <a:xfrm>
            <a:off x="2834640" y="2002521"/>
            <a:ext cx="1424627" cy="1571407"/>
          </a:xfrm>
          <a:prstGeom prst="rect">
            <a:avLst/>
          </a:prstGeom>
        </p:spPr>
      </p:pic>
      <p:pic>
        <p:nvPicPr>
          <p:cNvPr id="9" name="Picture 8" descr="A picture containing text, device&#10;&#10;Description automatically generated">
            <a:extLst>
              <a:ext uri="{FF2B5EF4-FFF2-40B4-BE49-F238E27FC236}">
                <a16:creationId xmlns:a16="http://schemas.microsoft.com/office/drawing/2014/main" id="{D4B00CC7-6155-E842-A8A4-228A27E1C12E}"/>
              </a:ext>
            </a:extLst>
          </p:cNvPr>
          <p:cNvPicPr>
            <a:picLocks noChangeAspect="1"/>
          </p:cNvPicPr>
          <p:nvPr/>
        </p:nvPicPr>
        <p:blipFill>
          <a:blip r:embed="rId4"/>
          <a:stretch>
            <a:fillRect/>
          </a:stretch>
        </p:blipFill>
        <p:spPr>
          <a:xfrm>
            <a:off x="5240956" y="1949280"/>
            <a:ext cx="4116404" cy="1597929"/>
          </a:xfrm>
          <a:prstGeom prst="rect">
            <a:avLst/>
          </a:prstGeom>
        </p:spPr>
      </p:pic>
      <p:pic>
        <p:nvPicPr>
          <p:cNvPr id="16" name="Picture 15" descr="A screenshot of a computer&#10;&#10;Description automatically generated with low confidence">
            <a:extLst>
              <a:ext uri="{FF2B5EF4-FFF2-40B4-BE49-F238E27FC236}">
                <a16:creationId xmlns:a16="http://schemas.microsoft.com/office/drawing/2014/main" id="{E0E25276-0EBF-7143-A05B-DB296DDB3658}"/>
              </a:ext>
            </a:extLst>
          </p:cNvPr>
          <p:cNvPicPr>
            <a:picLocks noChangeAspect="1"/>
          </p:cNvPicPr>
          <p:nvPr/>
        </p:nvPicPr>
        <p:blipFill>
          <a:blip r:embed="rId5"/>
          <a:stretch>
            <a:fillRect/>
          </a:stretch>
        </p:blipFill>
        <p:spPr>
          <a:xfrm>
            <a:off x="9219147" y="3506699"/>
            <a:ext cx="1974273" cy="2413000"/>
          </a:xfrm>
          <a:prstGeom prst="rect">
            <a:avLst/>
          </a:prstGeom>
        </p:spPr>
      </p:pic>
    </p:spTree>
    <p:extLst>
      <p:ext uri="{BB962C8B-B14F-4D97-AF65-F5344CB8AC3E}">
        <p14:creationId xmlns:p14="http://schemas.microsoft.com/office/powerpoint/2010/main" val="1457828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7C95-F59F-A544-B34C-B06B5477F9FC}"/>
              </a:ext>
            </a:extLst>
          </p:cNvPr>
          <p:cNvSpPr>
            <a:spLocks noGrp="1"/>
          </p:cNvSpPr>
          <p:nvPr>
            <p:ph type="title"/>
          </p:nvPr>
        </p:nvSpPr>
        <p:spPr/>
        <p:txBody>
          <a:bodyPr/>
          <a:lstStyle/>
          <a:p>
            <a:r>
              <a:rPr lang="en-US" dirty="0"/>
              <a:t>AVL example: Phone book</a:t>
            </a:r>
          </a:p>
        </p:txBody>
      </p:sp>
      <p:pic>
        <p:nvPicPr>
          <p:cNvPr id="13" name="Picture 12" descr="Diagram&#10;&#10;Description automatically generated">
            <a:extLst>
              <a:ext uri="{FF2B5EF4-FFF2-40B4-BE49-F238E27FC236}">
                <a16:creationId xmlns:a16="http://schemas.microsoft.com/office/drawing/2014/main" id="{9834BB52-70BD-8B43-AB70-BCFBEC9085AC}"/>
              </a:ext>
            </a:extLst>
          </p:cNvPr>
          <p:cNvPicPr>
            <a:picLocks noChangeAspect="1"/>
          </p:cNvPicPr>
          <p:nvPr/>
        </p:nvPicPr>
        <p:blipFill>
          <a:blip r:embed="rId3"/>
          <a:stretch>
            <a:fillRect/>
          </a:stretch>
        </p:blipFill>
        <p:spPr>
          <a:xfrm>
            <a:off x="6833870" y="443605"/>
            <a:ext cx="4215130" cy="2985395"/>
          </a:xfrm>
          <a:prstGeom prst="rect">
            <a:avLst/>
          </a:prstGeom>
        </p:spPr>
      </p:pic>
      <p:pic>
        <p:nvPicPr>
          <p:cNvPr id="15" name="Picture 14" descr="Diagram&#10;&#10;Description automatically generated">
            <a:extLst>
              <a:ext uri="{FF2B5EF4-FFF2-40B4-BE49-F238E27FC236}">
                <a16:creationId xmlns:a16="http://schemas.microsoft.com/office/drawing/2014/main" id="{C0D75DDD-7367-734B-9C31-72CBC3F945A4}"/>
              </a:ext>
            </a:extLst>
          </p:cNvPr>
          <p:cNvPicPr>
            <a:picLocks noChangeAspect="1"/>
          </p:cNvPicPr>
          <p:nvPr/>
        </p:nvPicPr>
        <p:blipFill>
          <a:blip r:embed="rId4"/>
          <a:stretch>
            <a:fillRect/>
          </a:stretch>
        </p:blipFill>
        <p:spPr>
          <a:xfrm>
            <a:off x="1965960" y="4115594"/>
            <a:ext cx="7324090" cy="2028909"/>
          </a:xfrm>
          <a:prstGeom prst="rect">
            <a:avLst/>
          </a:prstGeom>
        </p:spPr>
      </p:pic>
    </p:spTree>
    <p:extLst>
      <p:ext uri="{BB962C8B-B14F-4D97-AF65-F5344CB8AC3E}">
        <p14:creationId xmlns:p14="http://schemas.microsoft.com/office/powerpoint/2010/main" val="425343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A31C3-B323-B943-96B1-4CE0D2D0D600}"/>
              </a:ext>
            </a:extLst>
          </p:cNvPr>
          <p:cNvSpPr>
            <a:spLocks noGrp="1"/>
          </p:cNvSpPr>
          <p:nvPr>
            <p:ph type="title"/>
          </p:nvPr>
        </p:nvSpPr>
        <p:spPr/>
        <p:txBody>
          <a:bodyPr/>
          <a:lstStyle/>
          <a:p>
            <a:r>
              <a:rPr lang="en-US" dirty="0"/>
              <a:t>AVL Tree Definition </a:t>
            </a:r>
          </a:p>
        </p:txBody>
      </p:sp>
      <p:sp>
        <p:nvSpPr>
          <p:cNvPr id="3" name="Content Placeholder 2">
            <a:extLst>
              <a:ext uri="{FF2B5EF4-FFF2-40B4-BE49-F238E27FC236}">
                <a16:creationId xmlns:a16="http://schemas.microsoft.com/office/drawing/2014/main" id="{0532992C-E4BB-0F49-BBC3-FDE718F2E2B7}"/>
              </a:ext>
            </a:extLst>
          </p:cNvPr>
          <p:cNvSpPr>
            <a:spLocks noGrp="1"/>
          </p:cNvSpPr>
          <p:nvPr>
            <p:ph idx="1"/>
          </p:nvPr>
        </p:nvSpPr>
        <p:spPr>
          <a:xfrm>
            <a:off x="838200" y="1825625"/>
            <a:ext cx="10744200" cy="4351338"/>
          </a:xfrm>
        </p:spPr>
        <p:txBody>
          <a:bodyPr>
            <a:normAutofit/>
          </a:bodyPr>
          <a:lstStyle/>
          <a:p>
            <a:r>
              <a:rPr lang="en-US" dirty="0"/>
              <a:t>An AVL tree is a balanced BST with a height balance property. </a:t>
            </a:r>
          </a:p>
          <a:p>
            <a:r>
              <a:rPr lang="en-US" dirty="0"/>
              <a:t>A BST is </a:t>
            </a:r>
            <a:r>
              <a:rPr lang="en-US" b="1" i="1" dirty="0"/>
              <a:t>height balanced</a:t>
            </a:r>
            <a:r>
              <a:rPr lang="en-US" dirty="0"/>
              <a:t> if for any node, the heights of the node's left and right subtrees differ by only 0 or 1.</a:t>
            </a:r>
          </a:p>
          <a:p>
            <a:r>
              <a:rPr lang="en-US" dirty="0"/>
              <a:t>A node's </a:t>
            </a:r>
            <a:r>
              <a:rPr lang="en-US" b="1" i="1" dirty="0"/>
              <a:t>balance factor</a:t>
            </a:r>
            <a:r>
              <a:rPr lang="en-US" dirty="0"/>
              <a:t> is the left subtree height minus the right subtree height, which is 1, 0, or -1 in an AVL tree.</a:t>
            </a:r>
          </a:p>
          <a:p>
            <a:r>
              <a:rPr lang="en-US" altLang="zh-CN" dirty="0"/>
              <a:t>A</a:t>
            </a:r>
            <a:r>
              <a:rPr lang="zh-CN" altLang="en-US" dirty="0"/>
              <a:t> </a:t>
            </a:r>
            <a:r>
              <a:rPr lang="en-US" dirty="0"/>
              <a:t>tree (or subtree) with just one node has height 0.</a:t>
            </a:r>
          </a:p>
        </p:txBody>
      </p:sp>
      <p:pic>
        <p:nvPicPr>
          <p:cNvPr id="4" name="Picture 3" descr="Cross section of young plant and roots">
            <a:extLst>
              <a:ext uri="{FF2B5EF4-FFF2-40B4-BE49-F238E27FC236}">
                <a16:creationId xmlns:a16="http://schemas.microsoft.com/office/drawing/2014/main" id="{3B8D05FC-19AB-0D47-A795-9EAB3F79A9AB}"/>
              </a:ext>
            </a:extLst>
          </p:cNvPr>
          <p:cNvPicPr>
            <a:picLocks noChangeAspect="1"/>
          </p:cNvPicPr>
          <p:nvPr/>
        </p:nvPicPr>
        <p:blipFill rotWithShape="1">
          <a:blip r:embed="rId2"/>
          <a:srcRect l="28500" r="1" b="1"/>
          <a:stretch/>
        </p:blipFill>
        <p:spPr>
          <a:xfrm>
            <a:off x="9775440" y="4685915"/>
            <a:ext cx="1806960" cy="180696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p:spPr>
      </p:pic>
      <p:pic>
        <p:nvPicPr>
          <p:cNvPr id="11" name="Picture 10" descr="Text&#10;&#10;Description automatically generated">
            <a:extLst>
              <a:ext uri="{FF2B5EF4-FFF2-40B4-BE49-F238E27FC236}">
                <a16:creationId xmlns:a16="http://schemas.microsoft.com/office/drawing/2014/main" id="{A599A747-CD2F-3041-A9AB-721CDF7467FB}"/>
              </a:ext>
            </a:extLst>
          </p:cNvPr>
          <p:cNvPicPr>
            <a:picLocks noChangeAspect="1"/>
          </p:cNvPicPr>
          <p:nvPr/>
        </p:nvPicPr>
        <p:blipFill>
          <a:blip r:embed="rId3"/>
          <a:stretch>
            <a:fillRect/>
          </a:stretch>
        </p:blipFill>
        <p:spPr>
          <a:xfrm>
            <a:off x="3572510" y="4988719"/>
            <a:ext cx="2273300" cy="1346200"/>
          </a:xfrm>
          <a:prstGeom prst="rect">
            <a:avLst/>
          </a:prstGeom>
        </p:spPr>
      </p:pic>
    </p:spTree>
    <p:extLst>
      <p:ext uri="{BB962C8B-B14F-4D97-AF65-F5344CB8AC3E}">
        <p14:creationId xmlns:p14="http://schemas.microsoft.com/office/powerpoint/2010/main" val="3076925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9BAE-D91E-164B-BFA0-19818B916318}"/>
              </a:ext>
            </a:extLst>
          </p:cNvPr>
          <p:cNvSpPr>
            <a:spLocks noGrp="1"/>
          </p:cNvSpPr>
          <p:nvPr>
            <p:ph type="title"/>
          </p:nvPr>
        </p:nvSpPr>
        <p:spPr/>
        <p:txBody>
          <a:bodyPr/>
          <a:lstStyle/>
          <a:p>
            <a:r>
              <a:rPr lang="en-US" dirty="0"/>
              <a:t>Question </a:t>
            </a:r>
            <a:r>
              <a:rPr lang="en-US" sz="2000" dirty="0"/>
              <a:t>Note a</a:t>
            </a:r>
            <a:r>
              <a:rPr lang="zh-CN" altLang="en-US" sz="2000" dirty="0"/>
              <a:t> </a:t>
            </a:r>
            <a:r>
              <a:rPr lang="en-US" sz="2000" dirty="0"/>
              <a:t>tree (or subtree) with just one node has height 0.</a:t>
            </a:r>
            <a:endParaRPr lang="en-US" dirty="0"/>
          </a:p>
        </p:txBody>
      </p:sp>
      <p:sp>
        <p:nvSpPr>
          <p:cNvPr id="3" name="Content Placeholder 2">
            <a:extLst>
              <a:ext uri="{FF2B5EF4-FFF2-40B4-BE49-F238E27FC236}">
                <a16:creationId xmlns:a16="http://schemas.microsoft.com/office/drawing/2014/main" id="{C230C67E-603B-9947-932B-CB57B8BEBAF4}"/>
              </a:ext>
            </a:extLst>
          </p:cNvPr>
          <p:cNvSpPr>
            <a:spLocks noGrp="1"/>
          </p:cNvSpPr>
          <p:nvPr>
            <p:ph idx="1"/>
          </p:nvPr>
        </p:nvSpPr>
        <p:spPr/>
        <p:txBody>
          <a:bodyPr>
            <a:normAutofit/>
          </a:bodyPr>
          <a:lstStyle/>
          <a:p>
            <a:r>
              <a:rPr lang="en-US" dirty="0"/>
              <a:t>What is the minimum size of an AVL tree in height 0? </a:t>
            </a:r>
          </a:p>
          <a:p>
            <a:r>
              <a:rPr lang="en-US" dirty="0"/>
              <a:t>What is the minimum size of an AVL tree in height 1? </a:t>
            </a:r>
          </a:p>
          <a:p>
            <a:r>
              <a:rPr lang="en-US" dirty="0"/>
              <a:t>What is the minimum size of an AVL tree in height 2? </a:t>
            </a:r>
          </a:p>
          <a:p>
            <a:r>
              <a:rPr lang="en-US" dirty="0"/>
              <a:t>What is the minimum size of an AVL tree in height 3? </a:t>
            </a:r>
          </a:p>
          <a:p>
            <a:r>
              <a:rPr lang="en-US" dirty="0"/>
              <a:t>What is the minimum size of an AVL tree in height 4? </a:t>
            </a:r>
          </a:p>
          <a:p>
            <a:r>
              <a:rPr lang="en-US" dirty="0"/>
              <a:t>What is the minimum size of an AVL tree in height 5? </a:t>
            </a:r>
          </a:p>
          <a:p>
            <a:endParaRPr lang="en-US" dirty="0"/>
          </a:p>
        </p:txBody>
      </p:sp>
    </p:spTree>
    <p:extLst>
      <p:ext uri="{BB962C8B-B14F-4D97-AF65-F5344CB8AC3E}">
        <p14:creationId xmlns:p14="http://schemas.microsoft.com/office/powerpoint/2010/main" val="122524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9BAE-D91E-164B-BFA0-19818B916318}"/>
              </a:ext>
            </a:extLst>
          </p:cNvPr>
          <p:cNvSpPr>
            <a:spLocks noGrp="1"/>
          </p:cNvSpPr>
          <p:nvPr>
            <p:ph type="title"/>
          </p:nvPr>
        </p:nvSpPr>
        <p:spPr/>
        <p:txBody>
          <a:bodyPr/>
          <a:lstStyle/>
          <a:p>
            <a:r>
              <a:rPr lang="en-US" dirty="0"/>
              <a:t>Question </a:t>
            </a:r>
            <a:r>
              <a:rPr lang="en-US" sz="2000" dirty="0"/>
              <a:t>Note a</a:t>
            </a:r>
            <a:r>
              <a:rPr lang="zh-CN" altLang="en-US" sz="2000" dirty="0"/>
              <a:t> </a:t>
            </a:r>
            <a:r>
              <a:rPr lang="en-US" sz="2000" dirty="0"/>
              <a:t>tree (or subtree) with just one node has height 0.</a:t>
            </a:r>
            <a:endParaRPr lang="en-US" dirty="0"/>
          </a:p>
        </p:txBody>
      </p:sp>
      <p:sp>
        <p:nvSpPr>
          <p:cNvPr id="3" name="Content Placeholder 2">
            <a:extLst>
              <a:ext uri="{FF2B5EF4-FFF2-40B4-BE49-F238E27FC236}">
                <a16:creationId xmlns:a16="http://schemas.microsoft.com/office/drawing/2014/main" id="{C230C67E-603B-9947-932B-CB57B8BEBAF4}"/>
              </a:ext>
            </a:extLst>
          </p:cNvPr>
          <p:cNvSpPr>
            <a:spLocks noGrp="1"/>
          </p:cNvSpPr>
          <p:nvPr>
            <p:ph idx="1"/>
          </p:nvPr>
        </p:nvSpPr>
        <p:spPr/>
        <p:txBody>
          <a:bodyPr>
            <a:normAutofit lnSpcReduction="10000"/>
          </a:bodyPr>
          <a:lstStyle/>
          <a:p>
            <a:r>
              <a:rPr lang="en-US" dirty="0"/>
              <a:t>What is the minimum size of an AVL tree in height 0?  </a:t>
            </a:r>
            <a:r>
              <a:rPr lang="en-US" dirty="0">
                <a:solidFill>
                  <a:srgbClr val="FF0000"/>
                </a:solidFill>
              </a:rPr>
              <a:t>1</a:t>
            </a:r>
          </a:p>
          <a:p>
            <a:r>
              <a:rPr lang="en-US" dirty="0"/>
              <a:t>What is the minimum size of an AVL tree in height 1? </a:t>
            </a:r>
            <a:r>
              <a:rPr lang="en-US" dirty="0">
                <a:solidFill>
                  <a:srgbClr val="FF0000"/>
                </a:solidFill>
              </a:rPr>
              <a:t> 2</a:t>
            </a:r>
          </a:p>
          <a:p>
            <a:r>
              <a:rPr lang="en-US" dirty="0"/>
              <a:t>What is the minimum size of an AVL tree in height 2?  </a:t>
            </a:r>
            <a:r>
              <a:rPr lang="en-US" dirty="0">
                <a:solidFill>
                  <a:srgbClr val="FF0000"/>
                </a:solidFill>
              </a:rPr>
              <a:t>4</a:t>
            </a:r>
          </a:p>
          <a:p>
            <a:r>
              <a:rPr lang="en-US" dirty="0"/>
              <a:t>What is the minimum size of an AVL tree in height 3? </a:t>
            </a:r>
            <a:r>
              <a:rPr lang="en-US" dirty="0">
                <a:solidFill>
                  <a:srgbClr val="FF0000"/>
                </a:solidFill>
              </a:rPr>
              <a:t> 7</a:t>
            </a:r>
          </a:p>
          <a:p>
            <a:r>
              <a:rPr lang="en-US" dirty="0"/>
              <a:t>What is the minimum size of an AVL tree in height 4?  </a:t>
            </a:r>
            <a:r>
              <a:rPr lang="en-US" dirty="0">
                <a:solidFill>
                  <a:srgbClr val="FF0000"/>
                </a:solidFill>
              </a:rPr>
              <a:t>12</a:t>
            </a:r>
          </a:p>
          <a:p>
            <a:r>
              <a:rPr lang="en-US" dirty="0"/>
              <a:t>What is the minimum size of an AVL tree in height 5?  </a:t>
            </a:r>
            <a:r>
              <a:rPr lang="en-US" dirty="0">
                <a:solidFill>
                  <a:srgbClr val="FF0000"/>
                </a:solidFill>
              </a:rPr>
              <a:t>20</a:t>
            </a:r>
          </a:p>
          <a:p>
            <a:endParaRPr lang="en-US" dirty="0"/>
          </a:p>
          <a:p>
            <a:r>
              <a:rPr lang="en-US" dirty="0"/>
              <a:t>Note the Fibonacci numbers are: 2, 3, 5, 8, 13,…</a:t>
            </a:r>
          </a:p>
          <a:p>
            <a:r>
              <a:rPr lang="en-US" dirty="0"/>
              <a:t>What do you find?  </a:t>
            </a:r>
          </a:p>
        </p:txBody>
      </p:sp>
    </p:spTree>
    <p:extLst>
      <p:ext uri="{BB962C8B-B14F-4D97-AF65-F5344CB8AC3E}">
        <p14:creationId xmlns:p14="http://schemas.microsoft.com/office/powerpoint/2010/main" val="4285593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A9A1-C1CE-184B-9D72-98AE0A152E35}"/>
              </a:ext>
            </a:extLst>
          </p:cNvPr>
          <p:cNvSpPr>
            <a:spLocks noGrp="1"/>
          </p:cNvSpPr>
          <p:nvPr>
            <p:ph type="title"/>
          </p:nvPr>
        </p:nvSpPr>
        <p:spPr/>
        <p:txBody>
          <a:bodyPr/>
          <a:lstStyle/>
          <a:p>
            <a:r>
              <a:rPr lang="en-US" dirty="0"/>
              <a:t>AVL tree’s height</a:t>
            </a:r>
          </a:p>
        </p:txBody>
      </p:sp>
      <p:sp>
        <p:nvSpPr>
          <p:cNvPr id="3" name="Content Placeholder 2">
            <a:extLst>
              <a:ext uri="{FF2B5EF4-FFF2-40B4-BE49-F238E27FC236}">
                <a16:creationId xmlns:a16="http://schemas.microsoft.com/office/drawing/2014/main" id="{8CD6DF2A-6CE5-C046-83EF-F6AA37495457}"/>
              </a:ext>
            </a:extLst>
          </p:cNvPr>
          <p:cNvSpPr>
            <a:spLocks noGrp="1"/>
          </p:cNvSpPr>
          <p:nvPr>
            <p:ph idx="1"/>
          </p:nvPr>
        </p:nvSpPr>
        <p:spPr/>
        <p:txBody>
          <a:bodyPr/>
          <a:lstStyle/>
          <a:p>
            <a:r>
              <a:rPr lang="en-US" b="1" dirty="0"/>
              <a:t>The height of an AVL tree storing n keys is O(log n).</a:t>
            </a:r>
          </a:p>
          <a:p>
            <a:pPr marL="0" indent="0">
              <a:buNone/>
            </a:pPr>
            <a:r>
              <a:rPr lang="en-US" dirty="0"/>
              <a:t>Proof: 1. Denote n(h) as the minimum number of internal nodes of an AVL tree of height h. Then n(h) = 1 + n(</a:t>
            </a:r>
            <a:r>
              <a:rPr lang="en-US" dirty="0">
                <a:solidFill>
                  <a:srgbClr val="FF0000"/>
                </a:solidFill>
              </a:rPr>
              <a:t>h-1</a:t>
            </a:r>
            <a:r>
              <a:rPr lang="en-US" dirty="0"/>
              <a:t>) + n(</a:t>
            </a:r>
            <a:r>
              <a:rPr lang="en-US" dirty="0">
                <a:solidFill>
                  <a:srgbClr val="FF0000"/>
                </a:solidFill>
              </a:rPr>
              <a:t>h-2</a:t>
            </a:r>
            <a:r>
              <a:rPr lang="en-US" dirty="0"/>
              <a:t>). </a:t>
            </a:r>
          </a:p>
          <a:p>
            <a:pPr marL="0" indent="0">
              <a:buNone/>
            </a:pPr>
            <a:r>
              <a:rPr lang="en-US" dirty="0"/>
              <a:t>	2. Knowing that n(h-1) &gt; n(h-2), So we will have n(h) &gt; 2*n(h-2)</a:t>
            </a:r>
          </a:p>
          <a:p>
            <a:pPr marL="0" indent="0">
              <a:buNone/>
            </a:pPr>
            <a:r>
              <a:rPr lang="en-US" dirty="0"/>
              <a:t>	3. then n(h) &gt; 4*n(h-4), n(h) &gt; 8*n(h-8)… n(h) &gt; 2</a:t>
            </a:r>
            <a:r>
              <a:rPr lang="en-US" baseline="30000" dirty="0"/>
              <a:t>i</a:t>
            </a:r>
            <a:r>
              <a:rPr lang="en-US" dirty="0"/>
              <a:t>*n(h-2*</a:t>
            </a:r>
            <a:r>
              <a:rPr lang="en-US" dirty="0" err="1"/>
              <a:t>i</a:t>
            </a:r>
            <a:r>
              <a:rPr lang="en-US" dirty="0"/>
              <a:t>). </a:t>
            </a:r>
          </a:p>
          <a:p>
            <a:pPr marL="0" indent="0">
              <a:buNone/>
            </a:pPr>
            <a:r>
              <a:rPr lang="en-US" dirty="0"/>
              <a:t>	4. Solving with base case n(0) = 1, when </a:t>
            </a:r>
            <a:r>
              <a:rPr lang="en-US" dirty="0" err="1"/>
              <a:t>i</a:t>
            </a:r>
            <a:r>
              <a:rPr lang="en-US" dirty="0"/>
              <a:t> = h/2, n(h) &gt; 2</a:t>
            </a:r>
            <a:r>
              <a:rPr lang="en-US" baseline="30000" dirty="0"/>
              <a:t>h/2</a:t>
            </a:r>
          </a:p>
          <a:p>
            <a:pPr marL="0" indent="0">
              <a:buNone/>
            </a:pPr>
            <a:r>
              <a:rPr lang="en-US" dirty="0"/>
              <a:t>	5. So h &lt; 2*log n(h)</a:t>
            </a:r>
          </a:p>
          <a:p>
            <a:pPr marL="0" indent="0">
              <a:buNone/>
            </a:pPr>
            <a:endParaRPr lang="en-US" dirty="0"/>
          </a:p>
        </p:txBody>
      </p:sp>
    </p:spTree>
    <p:extLst>
      <p:ext uri="{BB962C8B-B14F-4D97-AF65-F5344CB8AC3E}">
        <p14:creationId xmlns:p14="http://schemas.microsoft.com/office/powerpoint/2010/main" val="2585663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DC885-F9B4-8847-AB63-8CCD305B1DA7}"/>
              </a:ext>
            </a:extLst>
          </p:cNvPr>
          <p:cNvSpPr>
            <a:spLocks noGrp="1"/>
          </p:cNvSpPr>
          <p:nvPr>
            <p:ph type="title"/>
          </p:nvPr>
        </p:nvSpPr>
        <p:spPr/>
        <p:txBody>
          <a:bodyPr/>
          <a:lstStyle/>
          <a:p>
            <a:r>
              <a:rPr lang="en-US" dirty="0"/>
              <a:t>Removal</a:t>
            </a:r>
          </a:p>
        </p:txBody>
      </p:sp>
      <p:sp>
        <p:nvSpPr>
          <p:cNvPr id="3" name="Content Placeholder 2">
            <a:extLst>
              <a:ext uri="{FF2B5EF4-FFF2-40B4-BE49-F238E27FC236}">
                <a16:creationId xmlns:a16="http://schemas.microsoft.com/office/drawing/2014/main" id="{865B0086-B50D-B247-97EA-14010803FA8A}"/>
              </a:ext>
            </a:extLst>
          </p:cNvPr>
          <p:cNvSpPr>
            <a:spLocks noGrp="1"/>
          </p:cNvSpPr>
          <p:nvPr>
            <p:ph idx="1"/>
          </p:nvPr>
        </p:nvSpPr>
        <p:spPr/>
        <p:txBody>
          <a:bodyPr/>
          <a:lstStyle/>
          <a:p>
            <a:r>
              <a:rPr lang="en-US" dirty="0"/>
              <a:t>Removal begins by removing the node using the standard BST removal algorithm (substituted with its successor). After removing a node, all ancestors of the removed node, from the nodes' parent up to the root, are rebalanced.</a:t>
            </a:r>
          </a:p>
        </p:txBody>
      </p:sp>
    </p:spTree>
    <p:extLst>
      <p:ext uri="{BB962C8B-B14F-4D97-AF65-F5344CB8AC3E}">
        <p14:creationId xmlns:p14="http://schemas.microsoft.com/office/powerpoint/2010/main" val="804521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DC885-F9B4-8847-AB63-8CCD305B1DA7}"/>
              </a:ext>
            </a:extLst>
          </p:cNvPr>
          <p:cNvSpPr>
            <a:spLocks noGrp="1"/>
          </p:cNvSpPr>
          <p:nvPr>
            <p:ph type="title"/>
          </p:nvPr>
        </p:nvSpPr>
        <p:spPr/>
        <p:txBody>
          <a:bodyPr/>
          <a:lstStyle/>
          <a:p>
            <a:r>
              <a:rPr lang="en-US" dirty="0"/>
              <a:t>Removal demo</a:t>
            </a:r>
          </a:p>
        </p:txBody>
      </p:sp>
      <p:sp>
        <p:nvSpPr>
          <p:cNvPr id="3" name="Content Placeholder 2">
            <a:extLst>
              <a:ext uri="{FF2B5EF4-FFF2-40B4-BE49-F238E27FC236}">
                <a16:creationId xmlns:a16="http://schemas.microsoft.com/office/drawing/2014/main" id="{865B0086-B50D-B247-97EA-14010803FA8A}"/>
              </a:ext>
            </a:extLst>
          </p:cNvPr>
          <p:cNvSpPr>
            <a:spLocks noGrp="1"/>
          </p:cNvSpPr>
          <p:nvPr>
            <p:ph idx="1"/>
          </p:nvPr>
        </p:nvSpPr>
        <p:spPr/>
        <p:txBody>
          <a:bodyPr/>
          <a:lstStyle/>
          <a:p>
            <a:endParaRPr lang="en-US" dirty="0"/>
          </a:p>
        </p:txBody>
      </p:sp>
      <p:pic>
        <p:nvPicPr>
          <p:cNvPr id="4" name="Screen Recording 2021-02-21 at 9.54.47 PM" descr="Screen Recording 2021-02-21 at 9.54.47 PM">
            <a:hlinkClick r:id="" action="ppaction://media"/>
            <a:extLst>
              <a:ext uri="{FF2B5EF4-FFF2-40B4-BE49-F238E27FC236}">
                <a16:creationId xmlns:a16="http://schemas.microsoft.com/office/drawing/2014/main" id="{4C5BAAF8-38A5-B041-BAAA-838CBA4659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38620" y="1888122"/>
            <a:ext cx="8521785" cy="3933558"/>
          </a:xfrm>
          <a:prstGeom prst="rect">
            <a:avLst/>
          </a:prstGeom>
        </p:spPr>
      </p:pic>
    </p:spTree>
    <p:extLst>
      <p:ext uri="{BB962C8B-B14F-4D97-AF65-F5344CB8AC3E}">
        <p14:creationId xmlns:p14="http://schemas.microsoft.com/office/powerpoint/2010/main" val="284324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FCD3-A425-894B-AF07-1EBD2A01CDE3}"/>
              </a:ext>
            </a:extLst>
          </p:cNvPr>
          <p:cNvSpPr>
            <a:spLocks noGrp="1"/>
          </p:cNvSpPr>
          <p:nvPr>
            <p:ph type="title"/>
          </p:nvPr>
        </p:nvSpPr>
        <p:spPr/>
        <p:txBody>
          <a:bodyPr/>
          <a:lstStyle/>
          <a:p>
            <a:r>
              <a:rPr lang="en-US" dirty="0"/>
              <a:t>AVL Tree Performance for n items</a:t>
            </a:r>
          </a:p>
        </p:txBody>
      </p:sp>
      <p:sp>
        <p:nvSpPr>
          <p:cNvPr id="3" name="Content Placeholder 2">
            <a:extLst>
              <a:ext uri="{FF2B5EF4-FFF2-40B4-BE49-F238E27FC236}">
                <a16:creationId xmlns:a16="http://schemas.microsoft.com/office/drawing/2014/main" id="{7A66BF81-9AF3-A746-BCD8-A46EED2F22CF}"/>
              </a:ext>
            </a:extLst>
          </p:cNvPr>
          <p:cNvSpPr>
            <a:spLocks noGrp="1"/>
          </p:cNvSpPr>
          <p:nvPr>
            <p:ph idx="1"/>
          </p:nvPr>
        </p:nvSpPr>
        <p:spPr/>
        <p:txBody>
          <a:bodyPr>
            <a:normAutofit fontScale="92500" lnSpcReduction="10000"/>
          </a:bodyPr>
          <a:lstStyle/>
          <a:p>
            <a:r>
              <a:rPr lang="en-US" dirty="0"/>
              <a:t>The data structure uses O(n) space</a:t>
            </a:r>
          </a:p>
          <a:p>
            <a:r>
              <a:rPr lang="en-US" dirty="0"/>
              <a:t>A single restructuring takes O(1) time </a:t>
            </a:r>
          </a:p>
          <a:p>
            <a:pPr lvl="1"/>
            <a:r>
              <a:rPr lang="en-US" dirty="0"/>
              <a:t>using a linked-structure binary tree</a:t>
            </a:r>
          </a:p>
          <a:p>
            <a:r>
              <a:rPr lang="en-US" dirty="0"/>
              <a:t>Searching takes O(log n) time</a:t>
            </a:r>
          </a:p>
          <a:p>
            <a:pPr lvl="1"/>
            <a:r>
              <a:rPr lang="en-US" dirty="0"/>
              <a:t>height of tree is O(log n), no restructures needed</a:t>
            </a:r>
          </a:p>
          <a:p>
            <a:r>
              <a:rPr lang="en-US" dirty="0"/>
              <a:t>Insertion takes O(log n) time</a:t>
            </a:r>
          </a:p>
          <a:p>
            <a:pPr lvl="1"/>
            <a:r>
              <a:rPr lang="en-US" dirty="0"/>
              <a:t>initial find is O(log n)</a:t>
            </a:r>
          </a:p>
          <a:p>
            <a:pPr lvl="1"/>
            <a:r>
              <a:rPr lang="en-US" dirty="0"/>
              <a:t>restructuring up the tree, maintaining heights is O(log n)</a:t>
            </a:r>
          </a:p>
          <a:p>
            <a:r>
              <a:rPr lang="en-US" dirty="0"/>
              <a:t>Removal takes O(log n) time</a:t>
            </a:r>
          </a:p>
          <a:p>
            <a:pPr lvl="1"/>
            <a:r>
              <a:rPr lang="en-US" dirty="0"/>
              <a:t>initial find is O(log n)</a:t>
            </a:r>
          </a:p>
          <a:p>
            <a:pPr lvl="1"/>
            <a:r>
              <a:rPr lang="en-US" dirty="0"/>
              <a:t>restructuring up the tree, maintaining heights is O(log n)</a:t>
            </a:r>
          </a:p>
          <a:p>
            <a:endParaRPr lang="en-US" dirty="0"/>
          </a:p>
        </p:txBody>
      </p:sp>
      <p:pic>
        <p:nvPicPr>
          <p:cNvPr id="5" name="Picture 4" descr="A picture containing watch, white, gauge&#10;&#10;Description automatically generated">
            <a:extLst>
              <a:ext uri="{FF2B5EF4-FFF2-40B4-BE49-F238E27FC236}">
                <a16:creationId xmlns:a16="http://schemas.microsoft.com/office/drawing/2014/main" id="{D11E0554-E4CA-C248-BC87-ADE96F2C3130}"/>
              </a:ext>
            </a:extLst>
          </p:cNvPr>
          <p:cNvPicPr>
            <a:picLocks noChangeAspect="1"/>
          </p:cNvPicPr>
          <p:nvPr/>
        </p:nvPicPr>
        <p:blipFill>
          <a:blip r:embed="rId2"/>
          <a:stretch>
            <a:fillRect/>
          </a:stretch>
        </p:blipFill>
        <p:spPr>
          <a:xfrm>
            <a:off x="8775192" y="2240280"/>
            <a:ext cx="2121408" cy="2651760"/>
          </a:xfrm>
          <a:prstGeom prst="rect">
            <a:avLst/>
          </a:prstGeom>
        </p:spPr>
      </p:pic>
    </p:spTree>
    <p:extLst>
      <p:ext uri="{BB962C8B-B14F-4D97-AF65-F5344CB8AC3E}">
        <p14:creationId xmlns:p14="http://schemas.microsoft.com/office/powerpoint/2010/main" val="3921618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861B-734C-D04E-89B9-CC06C900CE02}"/>
              </a:ext>
            </a:extLst>
          </p:cNvPr>
          <p:cNvSpPr>
            <a:spLocks noGrp="1"/>
          </p:cNvSpPr>
          <p:nvPr>
            <p:ph type="title"/>
          </p:nvPr>
        </p:nvSpPr>
        <p:spPr/>
        <p:txBody>
          <a:bodyPr/>
          <a:lstStyle/>
          <a:p>
            <a:r>
              <a:rPr lang="en-US" dirty="0"/>
              <a:t>AVL Tree example</a:t>
            </a:r>
          </a:p>
        </p:txBody>
      </p:sp>
      <p:sp>
        <p:nvSpPr>
          <p:cNvPr id="3" name="Content Placeholder 2">
            <a:extLst>
              <a:ext uri="{FF2B5EF4-FFF2-40B4-BE49-F238E27FC236}">
                <a16:creationId xmlns:a16="http://schemas.microsoft.com/office/drawing/2014/main" id="{D350AA8E-E432-3D4A-884F-0B5FC7E0A992}"/>
              </a:ext>
            </a:extLst>
          </p:cNvPr>
          <p:cNvSpPr>
            <a:spLocks noGrp="1"/>
          </p:cNvSpPr>
          <p:nvPr>
            <p:ph idx="1"/>
          </p:nvPr>
        </p:nvSpPr>
        <p:spPr/>
        <p:txBody>
          <a:bodyPr/>
          <a:lstStyle/>
          <a:p>
            <a:r>
              <a:rPr lang="en-US" dirty="0"/>
              <a:t>Every AVL tree node's balance factor (left minus right heights) is -1, 0, or 1.</a:t>
            </a:r>
          </a:p>
          <a:p>
            <a:r>
              <a:rPr lang="en-US" dirty="0"/>
              <a:t>If any node's subtree heights differ by 2 or more, the entire tree is not an AVL tree.</a:t>
            </a:r>
          </a:p>
          <a:p>
            <a:endParaRPr lang="en-US" dirty="0"/>
          </a:p>
        </p:txBody>
      </p:sp>
      <p:pic>
        <p:nvPicPr>
          <p:cNvPr id="4" name="Picture 3" descr="A picture containing timeline&#10;&#10;Description automatically generated">
            <a:extLst>
              <a:ext uri="{FF2B5EF4-FFF2-40B4-BE49-F238E27FC236}">
                <a16:creationId xmlns:a16="http://schemas.microsoft.com/office/drawing/2014/main" id="{E5843667-E98E-674A-88F2-95DEDA6190C3}"/>
              </a:ext>
            </a:extLst>
          </p:cNvPr>
          <p:cNvPicPr>
            <a:picLocks noChangeAspect="1"/>
          </p:cNvPicPr>
          <p:nvPr/>
        </p:nvPicPr>
        <p:blipFill>
          <a:blip r:embed="rId2"/>
          <a:stretch>
            <a:fillRect/>
          </a:stretch>
        </p:blipFill>
        <p:spPr>
          <a:xfrm>
            <a:off x="1426681" y="3907473"/>
            <a:ext cx="2646042" cy="2269490"/>
          </a:xfrm>
          <a:prstGeom prst="rect">
            <a:avLst/>
          </a:prstGeom>
        </p:spPr>
      </p:pic>
      <p:pic>
        <p:nvPicPr>
          <p:cNvPr id="5" name="Picture 4" descr="Text&#10;&#10;Description automatically generated">
            <a:extLst>
              <a:ext uri="{FF2B5EF4-FFF2-40B4-BE49-F238E27FC236}">
                <a16:creationId xmlns:a16="http://schemas.microsoft.com/office/drawing/2014/main" id="{7A8EBAFA-9F3F-3D49-838B-C95FC3203434}"/>
              </a:ext>
            </a:extLst>
          </p:cNvPr>
          <p:cNvPicPr>
            <a:picLocks noChangeAspect="1"/>
          </p:cNvPicPr>
          <p:nvPr/>
        </p:nvPicPr>
        <p:blipFill>
          <a:blip r:embed="rId3"/>
          <a:stretch>
            <a:fillRect/>
          </a:stretch>
        </p:blipFill>
        <p:spPr>
          <a:xfrm>
            <a:off x="4871849" y="5585897"/>
            <a:ext cx="2197100" cy="812800"/>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49E0BD45-5BE7-3B4C-B34C-98E20234D144}"/>
              </a:ext>
            </a:extLst>
          </p:cNvPr>
          <p:cNvPicPr>
            <a:picLocks noChangeAspect="1"/>
          </p:cNvPicPr>
          <p:nvPr/>
        </p:nvPicPr>
        <p:blipFill>
          <a:blip r:embed="rId4"/>
          <a:stretch>
            <a:fillRect/>
          </a:stretch>
        </p:blipFill>
        <p:spPr>
          <a:xfrm>
            <a:off x="8055314" y="3907473"/>
            <a:ext cx="2447989" cy="2269490"/>
          </a:xfrm>
          <a:prstGeom prst="rect">
            <a:avLst/>
          </a:prstGeom>
        </p:spPr>
      </p:pic>
      <p:sp>
        <p:nvSpPr>
          <p:cNvPr id="9" name="TextBox 8">
            <a:extLst>
              <a:ext uri="{FF2B5EF4-FFF2-40B4-BE49-F238E27FC236}">
                <a16:creationId xmlns:a16="http://schemas.microsoft.com/office/drawing/2014/main" id="{8FDE6AD9-8D75-2B4F-B4E8-BC91B530BE99}"/>
              </a:ext>
            </a:extLst>
          </p:cNvPr>
          <p:cNvSpPr txBox="1"/>
          <p:nvPr/>
        </p:nvSpPr>
        <p:spPr>
          <a:xfrm>
            <a:off x="8854440" y="5992297"/>
            <a:ext cx="1545423" cy="369332"/>
          </a:xfrm>
          <a:prstGeom prst="rect">
            <a:avLst/>
          </a:prstGeom>
          <a:noFill/>
        </p:spPr>
        <p:txBody>
          <a:bodyPr wrap="none" rtlCol="0">
            <a:spAutoFit/>
          </a:bodyPr>
          <a:lstStyle/>
          <a:p>
            <a:r>
              <a:rPr lang="en-US" dirty="0"/>
              <a:t>Not an AVL tree</a:t>
            </a:r>
          </a:p>
        </p:txBody>
      </p:sp>
    </p:spTree>
    <p:extLst>
      <p:ext uri="{BB962C8B-B14F-4D97-AF65-F5344CB8AC3E}">
        <p14:creationId xmlns:p14="http://schemas.microsoft.com/office/powerpoint/2010/main" val="3796537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C2B9-950E-664C-835C-DB1801B7BF55}"/>
              </a:ext>
            </a:extLst>
          </p:cNvPr>
          <p:cNvSpPr>
            <a:spLocks noGrp="1"/>
          </p:cNvSpPr>
          <p:nvPr>
            <p:ph type="title"/>
          </p:nvPr>
        </p:nvSpPr>
        <p:spPr/>
        <p:txBody>
          <a:bodyPr/>
          <a:lstStyle/>
          <a:p>
            <a:r>
              <a:rPr lang="en-US" dirty="0"/>
              <a:t>More example</a:t>
            </a:r>
          </a:p>
        </p:txBody>
      </p:sp>
      <p:sp>
        <p:nvSpPr>
          <p:cNvPr id="3" name="Content Placeholder 2">
            <a:extLst>
              <a:ext uri="{FF2B5EF4-FFF2-40B4-BE49-F238E27FC236}">
                <a16:creationId xmlns:a16="http://schemas.microsoft.com/office/drawing/2014/main" id="{4FAB11A2-0C99-E043-883D-068F104AD1FC}"/>
              </a:ext>
            </a:extLst>
          </p:cNvPr>
          <p:cNvSpPr>
            <a:spLocks noGrp="1"/>
          </p:cNvSpPr>
          <p:nvPr>
            <p:ph idx="1"/>
          </p:nvPr>
        </p:nvSpPr>
        <p:spPr/>
        <p:txBody>
          <a:bodyPr/>
          <a:lstStyle/>
          <a:p>
            <a:r>
              <a:rPr lang="en-US" dirty="0"/>
              <a:t>Indicate whether each tree is an AVL tree.</a:t>
            </a:r>
          </a:p>
        </p:txBody>
      </p:sp>
      <p:pic>
        <p:nvPicPr>
          <p:cNvPr id="6" name="Picture 5" descr="A picture containing timeline&#10;&#10;Description automatically generated">
            <a:extLst>
              <a:ext uri="{FF2B5EF4-FFF2-40B4-BE49-F238E27FC236}">
                <a16:creationId xmlns:a16="http://schemas.microsoft.com/office/drawing/2014/main" id="{56DA7B5D-6C34-F34A-B005-3C73E30033DF}"/>
              </a:ext>
            </a:extLst>
          </p:cNvPr>
          <p:cNvPicPr>
            <a:picLocks noChangeAspect="1"/>
          </p:cNvPicPr>
          <p:nvPr/>
        </p:nvPicPr>
        <p:blipFill>
          <a:blip r:embed="rId2"/>
          <a:stretch>
            <a:fillRect/>
          </a:stretch>
        </p:blipFill>
        <p:spPr>
          <a:xfrm>
            <a:off x="2051215" y="2478564"/>
            <a:ext cx="8089570" cy="2237795"/>
          </a:xfrm>
          <a:prstGeom prst="rect">
            <a:avLst/>
          </a:prstGeom>
        </p:spPr>
      </p:pic>
    </p:spTree>
    <p:extLst>
      <p:ext uri="{BB962C8B-B14F-4D97-AF65-F5344CB8AC3E}">
        <p14:creationId xmlns:p14="http://schemas.microsoft.com/office/powerpoint/2010/main" val="132926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C2B9-950E-664C-835C-DB1801B7BF55}"/>
              </a:ext>
            </a:extLst>
          </p:cNvPr>
          <p:cNvSpPr>
            <a:spLocks noGrp="1"/>
          </p:cNvSpPr>
          <p:nvPr>
            <p:ph type="title"/>
          </p:nvPr>
        </p:nvSpPr>
        <p:spPr/>
        <p:txBody>
          <a:bodyPr/>
          <a:lstStyle/>
          <a:p>
            <a:r>
              <a:rPr lang="en-US" dirty="0"/>
              <a:t>More example</a:t>
            </a:r>
          </a:p>
        </p:txBody>
      </p:sp>
      <p:sp>
        <p:nvSpPr>
          <p:cNvPr id="3" name="Content Placeholder 2">
            <a:extLst>
              <a:ext uri="{FF2B5EF4-FFF2-40B4-BE49-F238E27FC236}">
                <a16:creationId xmlns:a16="http://schemas.microsoft.com/office/drawing/2014/main" id="{4FAB11A2-0C99-E043-883D-068F104AD1FC}"/>
              </a:ext>
            </a:extLst>
          </p:cNvPr>
          <p:cNvSpPr>
            <a:spLocks noGrp="1"/>
          </p:cNvSpPr>
          <p:nvPr>
            <p:ph idx="1"/>
          </p:nvPr>
        </p:nvSpPr>
        <p:spPr/>
        <p:txBody>
          <a:bodyPr>
            <a:normAutofit lnSpcReduction="10000"/>
          </a:bodyPr>
          <a:lstStyle/>
          <a:p>
            <a:r>
              <a:rPr lang="en-US" dirty="0"/>
              <a:t>Indicate whether each tree is an AVL tree.</a:t>
            </a:r>
          </a:p>
          <a:p>
            <a:endParaRPr lang="en-US" dirty="0"/>
          </a:p>
          <a:p>
            <a:endParaRPr lang="en-US" dirty="0"/>
          </a:p>
          <a:p>
            <a:endParaRPr lang="en-US" dirty="0"/>
          </a:p>
          <a:p>
            <a:endParaRPr lang="en-US" dirty="0"/>
          </a:p>
          <a:p>
            <a:endParaRPr lang="en-US" dirty="0"/>
          </a:p>
          <a:p>
            <a:endParaRPr lang="en-US" dirty="0"/>
          </a:p>
          <a:p>
            <a:r>
              <a:rPr lang="en-US" dirty="0"/>
              <a:t>Yes: a, d, f</a:t>
            </a:r>
          </a:p>
          <a:p>
            <a:r>
              <a:rPr lang="en-US" dirty="0"/>
              <a:t>No: b, c, e</a:t>
            </a:r>
          </a:p>
        </p:txBody>
      </p:sp>
      <p:pic>
        <p:nvPicPr>
          <p:cNvPr id="5" name="Picture 4" descr="A picture containing timeline&#10;&#10;Description automatically generated">
            <a:extLst>
              <a:ext uri="{FF2B5EF4-FFF2-40B4-BE49-F238E27FC236}">
                <a16:creationId xmlns:a16="http://schemas.microsoft.com/office/drawing/2014/main" id="{CFA21B77-14D3-E847-A327-FDB107015013}"/>
              </a:ext>
            </a:extLst>
          </p:cNvPr>
          <p:cNvPicPr>
            <a:picLocks noChangeAspect="1"/>
          </p:cNvPicPr>
          <p:nvPr/>
        </p:nvPicPr>
        <p:blipFill>
          <a:blip r:embed="rId3"/>
          <a:stretch>
            <a:fillRect/>
          </a:stretch>
        </p:blipFill>
        <p:spPr>
          <a:xfrm>
            <a:off x="2051215" y="2478564"/>
            <a:ext cx="8089570" cy="2237795"/>
          </a:xfrm>
          <a:prstGeom prst="rect">
            <a:avLst/>
          </a:prstGeom>
        </p:spPr>
      </p:pic>
    </p:spTree>
    <p:extLst>
      <p:ext uri="{BB962C8B-B14F-4D97-AF65-F5344CB8AC3E}">
        <p14:creationId xmlns:p14="http://schemas.microsoft.com/office/powerpoint/2010/main" val="1779527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948F-2F68-1A49-ACE9-F44030B6555B}"/>
              </a:ext>
            </a:extLst>
          </p:cNvPr>
          <p:cNvSpPr>
            <a:spLocks noGrp="1"/>
          </p:cNvSpPr>
          <p:nvPr>
            <p:ph type="title"/>
          </p:nvPr>
        </p:nvSpPr>
        <p:spPr/>
        <p:txBody>
          <a:bodyPr/>
          <a:lstStyle/>
          <a:p>
            <a:r>
              <a:rPr lang="en-US" dirty="0"/>
              <a:t>Tree rotation </a:t>
            </a:r>
          </a:p>
        </p:txBody>
      </p:sp>
      <p:sp>
        <p:nvSpPr>
          <p:cNvPr id="3" name="Content Placeholder 2">
            <a:extLst>
              <a:ext uri="{FF2B5EF4-FFF2-40B4-BE49-F238E27FC236}">
                <a16:creationId xmlns:a16="http://schemas.microsoft.com/office/drawing/2014/main" id="{ED6D6011-86C9-BA4E-B78D-3E4B04316647}"/>
              </a:ext>
            </a:extLst>
          </p:cNvPr>
          <p:cNvSpPr>
            <a:spLocks noGrp="1"/>
          </p:cNvSpPr>
          <p:nvPr>
            <p:ph idx="1"/>
          </p:nvPr>
        </p:nvSpPr>
        <p:spPr/>
        <p:txBody>
          <a:bodyPr/>
          <a:lstStyle/>
          <a:p>
            <a:r>
              <a:rPr lang="en-US" dirty="0"/>
              <a:t>A </a:t>
            </a:r>
            <a:r>
              <a:rPr lang="en-US" b="1" i="1" dirty="0"/>
              <a:t>rotation</a:t>
            </a:r>
            <a:r>
              <a:rPr lang="en-US" dirty="0"/>
              <a:t> is a local rearrangement of a BST that maintains the BST ordering property while rebalancing the tree.</a:t>
            </a:r>
          </a:p>
          <a:p>
            <a:r>
              <a:rPr lang="en-US" dirty="0"/>
              <a:t>right rotation and left rotation. </a:t>
            </a:r>
          </a:p>
        </p:txBody>
      </p:sp>
      <p:pic>
        <p:nvPicPr>
          <p:cNvPr id="4" name="Screen Recording 2021-02-21 at 7.53.33 PM" descr="Screen Recording 2021-02-21 at 7.53.33 PM">
            <a:hlinkClick r:id="" action="ppaction://media"/>
            <a:extLst>
              <a:ext uri="{FF2B5EF4-FFF2-40B4-BE49-F238E27FC236}">
                <a16:creationId xmlns:a16="http://schemas.microsoft.com/office/drawing/2014/main" id="{BB6F3820-0FDA-4B47-9B3B-F06046B262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1579" y="3528345"/>
            <a:ext cx="7501707" cy="2964530"/>
          </a:xfrm>
          <a:prstGeom prst="rect">
            <a:avLst/>
          </a:prstGeom>
        </p:spPr>
      </p:pic>
      <p:sp>
        <p:nvSpPr>
          <p:cNvPr id="5" name="TextBox 4">
            <a:extLst>
              <a:ext uri="{FF2B5EF4-FFF2-40B4-BE49-F238E27FC236}">
                <a16:creationId xmlns:a16="http://schemas.microsoft.com/office/drawing/2014/main" id="{06AEF8D8-97EB-D14E-A8EE-34B5B10D3C44}"/>
              </a:ext>
            </a:extLst>
          </p:cNvPr>
          <p:cNvSpPr txBox="1"/>
          <p:nvPr/>
        </p:nvSpPr>
        <p:spPr>
          <a:xfrm>
            <a:off x="4609956" y="6311900"/>
            <a:ext cx="2547429" cy="369332"/>
          </a:xfrm>
          <a:prstGeom prst="rect">
            <a:avLst/>
          </a:prstGeom>
          <a:noFill/>
        </p:spPr>
        <p:txBody>
          <a:bodyPr wrap="none" rtlCol="0">
            <a:spAutoFit/>
          </a:bodyPr>
          <a:lstStyle/>
          <a:p>
            <a:r>
              <a:rPr lang="en-US" dirty="0"/>
              <a:t>right rotation at node 86</a:t>
            </a:r>
          </a:p>
        </p:txBody>
      </p:sp>
    </p:spTree>
    <p:extLst>
      <p:ext uri="{BB962C8B-B14F-4D97-AF65-F5344CB8AC3E}">
        <p14:creationId xmlns:p14="http://schemas.microsoft.com/office/powerpoint/2010/main" val="65808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2D32-B9D6-CC4E-95D2-0C775BDA08C5}"/>
              </a:ext>
            </a:extLst>
          </p:cNvPr>
          <p:cNvSpPr>
            <a:spLocks noGrp="1"/>
          </p:cNvSpPr>
          <p:nvPr>
            <p:ph type="title"/>
          </p:nvPr>
        </p:nvSpPr>
        <p:spPr/>
        <p:txBody>
          <a:bodyPr/>
          <a:lstStyle/>
          <a:p>
            <a:r>
              <a:rPr lang="en-US" dirty="0"/>
              <a:t>Right rotation</a:t>
            </a:r>
          </a:p>
        </p:txBody>
      </p:sp>
      <p:sp>
        <p:nvSpPr>
          <p:cNvPr id="3" name="Content Placeholder 2">
            <a:extLst>
              <a:ext uri="{FF2B5EF4-FFF2-40B4-BE49-F238E27FC236}">
                <a16:creationId xmlns:a16="http://schemas.microsoft.com/office/drawing/2014/main" id="{E30888A4-D08D-5A4A-9989-6F1D71F5AF32}"/>
              </a:ext>
            </a:extLst>
          </p:cNvPr>
          <p:cNvSpPr>
            <a:spLocks noGrp="1"/>
          </p:cNvSpPr>
          <p:nvPr>
            <p:ph idx="1"/>
          </p:nvPr>
        </p:nvSpPr>
        <p:spPr/>
        <p:txBody>
          <a:bodyPr/>
          <a:lstStyle/>
          <a:p>
            <a:r>
              <a:rPr lang="en-US" dirty="0"/>
              <a:t>Another more complicated right rotation: </a:t>
            </a:r>
          </a:p>
        </p:txBody>
      </p:sp>
      <p:pic>
        <p:nvPicPr>
          <p:cNvPr id="4" name="Screen Recording 2021-02-21 at 8.03.58 PM" descr="Screen Recording 2021-02-21 at 8.03.58 PM">
            <a:hlinkClick r:id="" action="ppaction://media"/>
            <a:extLst>
              <a:ext uri="{FF2B5EF4-FFF2-40B4-BE49-F238E27FC236}">
                <a16:creationId xmlns:a16="http://schemas.microsoft.com/office/drawing/2014/main" id="{A8B08659-B165-F547-85BD-4DB92284E2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18360" y="2586837"/>
            <a:ext cx="7152256" cy="2899563"/>
          </a:xfrm>
          <a:prstGeom prst="rect">
            <a:avLst/>
          </a:prstGeom>
        </p:spPr>
      </p:pic>
    </p:spTree>
    <p:extLst>
      <p:ext uri="{BB962C8B-B14F-4D97-AF65-F5344CB8AC3E}">
        <p14:creationId xmlns:p14="http://schemas.microsoft.com/office/powerpoint/2010/main" val="106564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CE744-71CE-A845-A5C6-D23AD5AAD5F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52CD9A5-064C-2541-B7D3-95CE7CA84D8E}"/>
              </a:ext>
            </a:extLst>
          </p:cNvPr>
          <p:cNvSpPr>
            <a:spLocks noGrp="1"/>
          </p:cNvSpPr>
          <p:nvPr>
            <p:ph idx="1"/>
          </p:nvPr>
        </p:nvSpPr>
        <p:spPr/>
        <p:txBody>
          <a:bodyPr/>
          <a:lstStyle/>
          <a:p>
            <a:r>
              <a:rPr lang="en-US" dirty="0"/>
              <a:t>Rotate right at node 53. What’s the value for n1, n2, n3, and n4? </a:t>
            </a:r>
          </a:p>
        </p:txBody>
      </p:sp>
      <p:pic>
        <p:nvPicPr>
          <p:cNvPr id="5" name="Picture 4" descr="A picture containing watch&#10;&#10;Description automatically generated">
            <a:extLst>
              <a:ext uri="{FF2B5EF4-FFF2-40B4-BE49-F238E27FC236}">
                <a16:creationId xmlns:a16="http://schemas.microsoft.com/office/drawing/2014/main" id="{813BA07E-41B4-284F-B473-26B114799B65}"/>
              </a:ext>
            </a:extLst>
          </p:cNvPr>
          <p:cNvPicPr>
            <a:picLocks noChangeAspect="1"/>
          </p:cNvPicPr>
          <p:nvPr/>
        </p:nvPicPr>
        <p:blipFill>
          <a:blip r:embed="rId2"/>
          <a:stretch>
            <a:fillRect/>
          </a:stretch>
        </p:blipFill>
        <p:spPr>
          <a:xfrm>
            <a:off x="3247324" y="2597944"/>
            <a:ext cx="4648200" cy="2349500"/>
          </a:xfrm>
          <a:prstGeom prst="rect">
            <a:avLst/>
          </a:prstGeom>
        </p:spPr>
      </p:pic>
    </p:spTree>
    <p:extLst>
      <p:ext uri="{BB962C8B-B14F-4D97-AF65-F5344CB8AC3E}">
        <p14:creationId xmlns:p14="http://schemas.microsoft.com/office/powerpoint/2010/main" val="2143433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7813-B000-DD46-91A0-D45C38861B22}"/>
              </a:ext>
            </a:extLst>
          </p:cNvPr>
          <p:cNvSpPr>
            <a:spLocks noGrp="1"/>
          </p:cNvSpPr>
          <p:nvPr>
            <p:ph type="title"/>
          </p:nvPr>
        </p:nvSpPr>
        <p:spPr>
          <a:xfrm>
            <a:off x="838199" y="2103437"/>
            <a:ext cx="3809999" cy="1325563"/>
          </a:xfrm>
        </p:spPr>
        <p:txBody>
          <a:bodyPr>
            <a:normAutofit fontScale="90000"/>
          </a:bodyPr>
          <a:lstStyle/>
          <a:p>
            <a:r>
              <a:rPr lang="en-US" dirty="0"/>
              <a:t>Rotation Implementation Demo</a:t>
            </a:r>
          </a:p>
        </p:txBody>
      </p:sp>
      <p:sp>
        <p:nvSpPr>
          <p:cNvPr id="3" name="Content Placeholder 2">
            <a:extLst>
              <a:ext uri="{FF2B5EF4-FFF2-40B4-BE49-F238E27FC236}">
                <a16:creationId xmlns:a16="http://schemas.microsoft.com/office/drawing/2014/main" id="{5892BB31-3890-6B4E-9124-6AF40D3FE3D3}"/>
              </a:ext>
            </a:extLst>
          </p:cNvPr>
          <p:cNvSpPr>
            <a:spLocks noGrp="1"/>
          </p:cNvSpPr>
          <p:nvPr>
            <p:ph idx="1"/>
          </p:nvPr>
        </p:nvSpPr>
        <p:spPr>
          <a:xfrm>
            <a:off x="838199" y="2506662"/>
            <a:ext cx="9677400" cy="4351338"/>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5"/>
              </a:rPr>
              <a:t>https://www.cs.usfca.edu/~galles/visualization/BST.html</a:t>
            </a:r>
            <a:r>
              <a:rPr lang="en-US" dirty="0"/>
              <a:t> </a:t>
            </a:r>
          </a:p>
        </p:txBody>
      </p:sp>
      <p:pic>
        <p:nvPicPr>
          <p:cNvPr id="4" name="Screen Recording 2021-02-21 at 8.28.32 PM" descr="Screen Recording 2021-02-21 at 8.28.32 PM">
            <a:hlinkClick r:id="" action="ppaction://media"/>
            <a:extLst>
              <a:ext uri="{FF2B5EF4-FFF2-40B4-BE49-F238E27FC236}">
                <a16:creationId xmlns:a16="http://schemas.microsoft.com/office/drawing/2014/main" id="{BEEDDFD4-4A04-4F4D-A3D8-79FFF76DF0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24496" y="0"/>
            <a:ext cx="6729305" cy="5832784"/>
          </a:xfrm>
          <a:prstGeom prst="rect">
            <a:avLst/>
          </a:prstGeom>
        </p:spPr>
      </p:pic>
    </p:spTree>
    <p:extLst>
      <p:ext uri="{BB962C8B-B14F-4D97-AF65-F5344CB8AC3E}">
        <p14:creationId xmlns:p14="http://schemas.microsoft.com/office/powerpoint/2010/main" val="5251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1277</Words>
  <Application>Microsoft Macintosh PowerPoint</Application>
  <PresentationFormat>Widescreen</PresentationFormat>
  <Paragraphs>128</Paragraphs>
  <Slides>25</Slides>
  <Notes>8</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AVL: A balanced tree</vt:lpstr>
      <vt:lpstr>AVL Tree Definition </vt:lpstr>
      <vt:lpstr>AVL Tree example</vt:lpstr>
      <vt:lpstr>More example</vt:lpstr>
      <vt:lpstr>More example</vt:lpstr>
      <vt:lpstr>Tree rotation </vt:lpstr>
      <vt:lpstr>Right rotation</vt:lpstr>
      <vt:lpstr>Example</vt:lpstr>
      <vt:lpstr>Rotation Implementation Demo</vt:lpstr>
      <vt:lpstr>AVL tree balancing </vt:lpstr>
      <vt:lpstr>A demo of those four imbalanced cases</vt:lpstr>
      <vt:lpstr>Single rotations</vt:lpstr>
      <vt:lpstr>When single rotation doesn’t work</vt:lpstr>
      <vt:lpstr>Double rotations</vt:lpstr>
      <vt:lpstr>Summary for four imbalanced cases</vt:lpstr>
      <vt:lpstr>Example</vt:lpstr>
      <vt:lpstr>AVL Insertion</vt:lpstr>
      <vt:lpstr>AVL example: Phone book</vt:lpstr>
      <vt:lpstr>AVL example: Phone book</vt:lpstr>
      <vt:lpstr>Question Note a tree (or subtree) with just one node has height 0.</vt:lpstr>
      <vt:lpstr>Question Note a tree (or subtree) with just one node has height 0.</vt:lpstr>
      <vt:lpstr>AVL tree’s height</vt:lpstr>
      <vt:lpstr>Removal</vt:lpstr>
      <vt:lpstr>Removal demo</vt:lpstr>
      <vt:lpstr>AVL Tree Performance for n items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AVL: A balanced tree</dc:title>
  <dc:creator>Li, Ting</dc:creator>
  <cp:lastModifiedBy>Li, Ting</cp:lastModifiedBy>
  <cp:revision>20</cp:revision>
  <dcterms:created xsi:type="dcterms:W3CDTF">2021-02-21T21:21:22Z</dcterms:created>
  <dcterms:modified xsi:type="dcterms:W3CDTF">2021-02-22T16:05:41Z</dcterms:modified>
</cp:coreProperties>
</file>